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311" r:id="rId3"/>
    <p:sldId id="478" r:id="rId4"/>
    <p:sldId id="479" r:id="rId5"/>
    <p:sldId id="486" r:id="rId6"/>
    <p:sldId id="480" r:id="rId7"/>
    <p:sldId id="481" r:id="rId8"/>
    <p:sldId id="482" r:id="rId9"/>
    <p:sldId id="483" r:id="rId10"/>
    <p:sldId id="338" r:id="rId11"/>
    <p:sldId id="484" r:id="rId12"/>
    <p:sldId id="287" r:id="rId13"/>
    <p:sldId id="262" r:id="rId14"/>
    <p:sldId id="487" r:id="rId15"/>
    <p:sldId id="261" r:id="rId16"/>
    <p:sldId id="489" r:id="rId17"/>
    <p:sldId id="490" r:id="rId18"/>
    <p:sldId id="488" r:id="rId19"/>
    <p:sldId id="299" r:id="rId20"/>
    <p:sldId id="263" r:id="rId21"/>
    <p:sldId id="491" r:id="rId22"/>
    <p:sldId id="264" r:id="rId23"/>
    <p:sldId id="289" r:id="rId24"/>
    <p:sldId id="288" r:id="rId25"/>
    <p:sldId id="265" r:id="rId26"/>
    <p:sldId id="293" r:id="rId27"/>
    <p:sldId id="340" r:id="rId28"/>
    <p:sldId id="268" r:id="rId29"/>
    <p:sldId id="269" r:id="rId30"/>
    <p:sldId id="270" r:id="rId31"/>
    <p:sldId id="271" r:id="rId32"/>
    <p:sldId id="492" r:id="rId33"/>
    <p:sldId id="294" r:id="rId34"/>
    <p:sldId id="305" r:id="rId35"/>
    <p:sldId id="272" r:id="rId36"/>
    <p:sldId id="494" r:id="rId37"/>
    <p:sldId id="495" r:id="rId38"/>
    <p:sldId id="496" r:id="rId39"/>
    <p:sldId id="273" r:id="rId40"/>
    <p:sldId id="498" r:id="rId41"/>
    <p:sldId id="282" r:id="rId42"/>
    <p:sldId id="283" r:id="rId43"/>
    <p:sldId id="499" r:id="rId44"/>
    <p:sldId id="500" r:id="rId45"/>
    <p:sldId id="306" r:id="rId46"/>
    <p:sldId id="497" r:id="rId47"/>
    <p:sldId id="501" r:id="rId48"/>
    <p:sldId id="275" r:id="rId49"/>
    <p:sldId id="276" r:id="rId50"/>
    <p:sldId id="277" r:id="rId51"/>
    <p:sldId id="278" r:id="rId52"/>
    <p:sldId id="502" r:id="rId53"/>
    <p:sldId id="503" r:id="rId54"/>
    <p:sldId id="279" r:id="rId55"/>
    <p:sldId id="308" r:id="rId56"/>
    <p:sldId id="280" r:id="rId57"/>
    <p:sldId id="505" r:id="rId58"/>
    <p:sldId id="506" r:id="rId59"/>
    <p:sldId id="507" r:id="rId60"/>
    <p:sldId id="504" r:id="rId61"/>
    <p:sldId id="281" r:id="rId62"/>
    <p:sldId id="508" r:id="rId63"/>
    <p:sldId id="284" r:id="rId64"/>
    <p:sldId id="286"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r Morshed" initials="MM" lastIdx="3" clrIdx="0">
    <p:extLst>
      <p:ext uri="{19B8F6BF-5375-455C-9EA6-DF929625EA0E}">
        <p15:presenceInfo xmlns:p15="http://schemas.microsoft.com/office/powerpoint/2012/main" userId="Monir Morshe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D0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109" d="100"/>
          <a:sy n="109" d="100"/>
        </p:scale>
        <p:origin x="1632" y="108"/>
      </p:cViewPr>
      <p:guideLst>
        <p:guide orient="horz" pos="2160"/>
        <p:guide pos="2880"/>
      </p:guideLst>
    </p:cSldViewPr>
  </p:slideViewPr>
  <p:notesTextViewPr>
    <p:cViewPr>
      <p:scale>
        <a:sx n="100" d="100"/>
        <a:sy n="100" d="100"/>
      </p:scale>
      <p:origin x="0" y="0"/>
    </p:cViewPr>
  </p:notesText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65C0E6F6-81E1-4519-ADF5-73F23F257C85}" type="datetimeFigureOut">
              <a:rPr lang="en-US" smtClean="0"/>
              <a:t>11-Jun-23</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FCC6829-347D-497B-A65F-73E633325EED}" type="slidenum">
              <a:rPr lang="en-US" smtClean="0"/>
              <a:t>‹#›</a:t>
            </a:fld>
            <a:endParaRPr lang="en-US"/>
          </a:p>
        </p:txBody>
      </p:sp>
    </p:spTree>
    <p:extLst>
      <p:ext uri="{BB962C8B-B14F-4D97-AF65-F5344CB8AC3E}">
        <p14:creationId xmlns:p14="http://schemas.microsoft.com/office/powerpoint/2010/main" val="896127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F9AEC9D5-5A48-40E2-8429-3E72573B8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A33A5376-A593-4EAD-9CE1-C7EDBB2D00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ar-JO"/>
          </a:p>
        </p:txBody>
      </p:sp>
      <p:sp>
        <p:nvSpPr>
          <p:cNvPr id="49156" name="Slide Number Placeholder 3">
            <a:extLst>
              <a:ext uri="{FF2B5EF4-FFF2-40B4-BE49-F238E27FC236}">
                <a16:creationId xmlns:a16="http://schemas.microsoft.com/office/drawing/2014/main" id="{2EC5847F-6BE0-42EF-A897-EEE71EDEFB0D}"/>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42012F4-26E7-4C74-9C8C-DEE99F3AAE03}" type="slidenum">
              <a:rPr lang="en-GB" altLang="en-US" sz="1200"/>
              <a:pPr/>
              <a:t>2</a:t>
            </a:fld>
            <a:endParaRPr lang="en-GB"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60233EC-7C08-4B1F-87ED-3912AA6D8E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66C4DABD-57E6-4B69-BAB3-7262319162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7348" name="Slide Number Placeholder 3">
            <a:extLst>
              <a:ext uri="{FF2B5EF4-FFF2-40B4-BE49-F238E27FC236}">
                <a16:creationId xmlns:a16="http://schemas.microsoft.com/office/drawing/2014/main" id="{1CDBC6F8-750B-4B80-8035-7B72F23DD909}"/>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D03EF98-956B-4171-919F-18A7941CFA2F}" type="slidenum">
              <a:rPr lang="en-GB" altLang="en-US" sz="1200"/>
              <a:pPr/>
              <a:t>13</a:t>
            </a:fld>
            <a:endParaRPr lang="en-GB" altLang="en-US" sz="1200"/>
          </a:p>
        </p:txBody>
      </p:sp>
    </p:spTree>
    <p:extLst>
      <p:ext uri="{BB962C8B-B14F-4D97-AF65-F5344CB8AC3E}">
        <p14:creationId xmlns:p14="http://schemas.microsoft.com/office/powerpoint/2010/main" val="103818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D90F779-0E5B-44AB-A310-B47E71BD4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fld id="{FFECFEBD-143C-4CDF-B1CF-C7B3BBC89A70}" type="slidenum">
              <a:rPr lang="en-US" altLang="en-US">
                <a:solidFill>
                  <a:schemeClr val="tx1"/>
                </a:solidFill>
                <a:latin typeface="Arial" panose="020B0604020202020204" pitchFamily="34" charset="0"/>
              </a:rPr>
              <a:pPr eaLnBrk="1" hangingPunct="1"/>
              <a:t>18</a:t>
            </a:fld>
            <a:endParaRPr lang="en-US" altLang="en-US">
              <a:solidFill>
                <a:schemeClr val="tx1"/>
              </a:solidFill>
              <a:latin typeface="Arial" panose="020B0604020202020204" pitchFamily="34" charset="0"/>
            </a:endParaRPr>
          </a:p>
        </p:txBody>
      </p:sp>
      <p:sp>
        <p:nvSpPr>
          <p:cNvPr id="36867" name="Rectangle 2">
            <a:extLst>
              <a:ext uri="{FF2B5EF4-FFF2-40B4-BE49-F238E27FC236}">
                <a16:creationId xmlns:a16="http://schemas.microsoft.com/office/drawing/2014/main" id="{CC79885F-1C96-48EC-975A-2E8417D17FD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585CD21-9B11-4A49-9E25-F3257335C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EC538520-8DC2-41CE-9FBF-5821812F8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567B4CDB-5C1E-43AE-8A2D-25C06EEB3E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8372" name="Slide Number Placeholder 3">
            <a:extLst>
              <a:ext uri="{FF2B5EF4-FFF2-40B4-BE49-F238E27FC236}">
                <a16:creationId xmlns:a16="http://schemas.microsoft.com/office/drawing/2014/main" id="{BA4697C5-C9CF-4B62-B22D-0959BA1D106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FDA75A1-C485-4707-9F5D-1CA8FB1EA88A}" type="slidenum">
              <a:rPr lang="en-GB" altLang="en-US" sz="1200"/>
              <a:pPr/>
              <a:t>19</a:t>
            </a:fld>
            <a:endParaRPr lang="en-GB"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A3F8DE5-079A-4EC9-8405-97DA28D0C89E}"/>
              </a:ext>
            </a:extLst>
          </p:cNvPr>
          <p:cNvSpPr>
            <a:spLocks noGrp="1" noChangeArrowheads="1"/>
          </p:cNvSpPr>
          <p:nvPr>
            <p:ph type="hdr" sz="quarter"/>
          </p:nvPr>
        </p:nvSpPr>
        <p:spPr>
          <a:ln/>
        </p:spPr>
        <p:txBody>
          <a:bodyPr/>
          <a:lstStyle/>
          <a:p>
            <a:pPr marL="0" marR="0" lvl="0" indent="0" algn="l" defTabSz="9683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mn-cs"/>
              </a:rPr>
              <a:t>ENGI 242/ELEC 222</a:t>
            </a:r>
          </a:p>
        </p:txBody>
      </p:sp>
      <p:sp>
        <p:nvSpPr>
          <p:cNvPr id="5" name="Rectangle 3">
            <a:extLst>
              <a:ext uri="{FF2B5EF4-FFF2-40B4-BE49-F238E27FC236}">
                <a16:creationId xmlns:a16="http://schemas.microsoft.com/office/drawing/2014/main" id="{8876B980-C8B1-4425-AB99-C11C17193883}"/>
              </a:ext>
            </a:extLst>
          </p:cNvPr>
          <p:cNvSpPr>
            <a:spLocks noGrp="1" noChangeArrowheads="1"/>
          </p:cNvSpPr>
          <p:nvPr>
            <p:ph type="dt" idx="1"/>
          </p:nvPr>
        </p:nvSpPr>
        <p:spPr>
          <a:ln/>
        </p:spPr>
        <p:txBody>
          <a:bodyPr/>
          <a:lstStyle/>
          <a:p>
            <a:pPr marL="0" marR="0" lvl="0" indent="0" algn="r" defTabSz="9683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mn-cs"/>
              </a:rPr>
              <a:t>January 2004</a:t>
            </a:r>
          </a:p>
        </p:txBody>
      </p:sp>
      <p:sp>
        <p:nvSpPr>
          <p:cNvPr id="6" name="Rectangle 6">
            <a:extLst>
              <a:ext uri="{FF2B5EF4-FFF2-40B4-BE49-F238E27FC236}">
                <a16:creationId xmlns:a16="http://schemas.microsoft.com/office/drawing/2014/main" id="{3844F2C1-9641-43B4-BA90-08D1DA76CECB}"/>
              </a:ext>
            </a:extLst>
          </p:cNvPr>
          <p:cNvSpPr>
            <a:spLocks noGrp="1" noChangeArrowheads="1"/>
          </p:cNvSpPr>
          <p:nvPr>
            <p:ph type="ftr" sz="quarter" idx="4"/>
          </p:nvPr>
        </p:nvSpPr>
        <p:spPr>
          <a:ln/>
        </p:spPr>
        <p:txBody>
          <a:bodyPr/>
          <a:lstStyle/>
          <a:p>
            <a:pPr marL="0" marR="0" lvl="0" indent="0" algn="l" defTabSz="9683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mn-cs"/>
              </a:rPr>
              <a:t>Fixed Bias</a:t>
            </a:r>
          </a:p>
        </p:txBody>
      </p:sp>
      <p:sp>
        <p:nvSpPr>
          <p:cNvPr id="7" name="Rectangle 7">
            <a:extLst>
              <a:ext uri="{FF2B5EF4-FFF2-40B4-BE49-F238E27FC236}">
                <a16:creationId xmlns:a16="http://schemas.microsoft.com/office/drawing/2014/main" id="{C35CDAB9-072A-41E0-AF03-CF3BE1323352}"/>
              </a:ext>
            </a:extLst>
          </p:cNvPr>
          <p:cNvSpPr>
            <a:spLocks noGrp="1" noChangeArrowheads="1"/>
          </p:cNvSpPr>
          <p:nvPr>
            <p:ph type="sldNum" sz="quarter" idx="5"/>
          </p:nvPr>
        </p:nvSpPr>
        <p:spPr>
          <a:ln/>
        </p:spPr>
        <p:txBody>
          <a:bodyPr/>
          <a:lstStyle/>
          <a:p>
            <a:pPr marL="0" marR="0" lvl="0" indent="0" algn="r" defTabSz="968375" rtl="0" eaLnBrk="0" fontAlgn="base" latinLnBrk="0" hangingPunct="0">
              <a:lnSpc>
                <a:spcPct val="100000"/>
              </a:lnSpc>
              <a:spcBef>
                <a:spcPct val="0"/>
              </a:spcBef>
              <a:spcAft>
                <a:spcPct val="0"/>
              </a:spcAft>
              <a:buClrTx/>
              <a:buSzTx/>
              <a:buFontTx/>
              <a:buNone/>
              <a:tabLst/>
              <a:defRPr/>
            </a:pPr>
            <a:fld id="{616908D9-536D-47A8-8735-3B73CF11FE86}" type="slidenum">
              <a:rPr kumimoji="0" lang="en-US" alt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683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226306" name="Rectangle 2">
            <a:extLst>
              <a:ext uri="{FF2B5EF4-FFF2-40B4-BE49-F238E27FC236}">
                <a16:creationId xmlns:a16="http://schemas.microsoft.com/office/drawing/2014/main" id="{FA5901DD-D180-4ACE-A4B4-FC3CDEF812F5}"/>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D2FC87BD-A964-43E3-A52F-320FC6065EB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4D7C7181-8BC0-4967-AB9B-584D229A03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95D7C4DB-9549-49A3-AEC5-9A1FAAA428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0420" name="Slide Number Placeholder 3">
            <a:extLst>
              <a:ext uri="{FF2B5EF4-FFF2-40B4-BE49-F238E27FC236}">
                <a16:creationId xmlns:a16="http://schemas.microsoft.com/office/drawing/2014/main" id="{FB008C1A-EAF7-484C-9238-7197E3E7413B}"/>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4740E6A-F7E8-4C35-846B-0953B3C34AA1}" type="slidenum">
              <a:rPr lang="en-GB" altLang="en-US" sz="1200"/>
              <a:pPr/>
              <a:t>21</a:t>
            </a:fld>
            <a:endParaRPr lang="en-GB"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BD84F4B5-DCAC-41ED-A78A-8A54BB2EA3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EAD12209-8B8E-4B23-80AD-6597930AEA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3492" name="Slide Number Placeholder 3">
            <a:extLst>
              <a:ext uri="{FF2B5EF4-FFF2-40B4-BE49-F238E27FC236}">
                <a16:creationId xmlns:a16="http://schemas.microsoft.com/office/drawing/2014/main" id="{76B7C532-E73E-4EF8-9CFC-2E327F41CC73}"/>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ACF24F37-7BE4-4464-9E9A-62F498FE7034}" type="slidenum">
              <a:rPr lang="en-GB" altLang="en-US" sz="1200"/>
              <a:pPr/>
              <a:t>22</a:t>
            </a:fld>
            <a:endParaRPr lang="en-GB"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2ABFC608-FE64-43C1-8A23-6BC10AF6DD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11E6C9F0-80FF-4E4D-8F07-C53AB77D7C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2468" name="Slide Number Placeholder 3">
            <a:extLst>
              <a:ext uri="{FF2B5EF4-FFF2-40B4-BE49-F238E27FC236}">
                <a16:creationId xmlns:a16="http://schemas.microsoft.com/office/drawing/2014/main" id="{C5697148-A553-4E9A-A18F-8E1B17C1C120}"/>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F23F056-B495-42EC-ADA8-008E9EF820D8}" type="slidenum">
              <a:rPr lang="en-GB" altLang="en-US" sz="1200"/>
              <a:pPr/>
              <a:t>23</a:t>
            </a:fld>
            <a:endParaRPr lang="en-GB"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799D7DB9-E225-4EFA-9C6E-935C7DBE37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2373FD12-95D0-45A1-A7CA-391C72710F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1444" name="Slide Number Placeholder 3">
            <a:extLst>
              <a:ext uri="{FF2B5EF4-FFF2-40B4-BE49-F238E27FC236}">
                <a16:creationId xmlns:a16="http://schemas.microsoft.com/office/drawing/2014/main" id="{DFAF2A74-BC62-4CA1-9C27-29F8628B1D90}"/>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48F5907-540D-4352-AF36-4CEE42BCF474}" type="slidenum">
              <a:rPr lang="en-GB" altLang="en-US" sz="1200"/>
              <a:pPr/>
              <a:t>24</a:t>
            </a:fld>
            <a:endParaRPr lang="en-GB"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4539FF2E-4E00-463B-96D6-DCF598FDBA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5DE8165A-8A5A-4756-A6D2-D353340EDF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ar-JO"/>
          </a:p>
        </p:txBody>
      </p:sp>
      <p:sp>
        <p:nvSpPr>
          <p:cNvPr id="64516" name="Slide Number Placeholder 3">
            <a:extLst>
              <a:ext uri="{FF2B5EF4-FFF2-40B4-BE49-F238E27FC236}">
                <a16:creationId xmlns:a16="http://schemas.microsoft.com/office/drawing/2014/main" id="{8AE3408C-27F8-4EF3-B580-ADEBD2A77630}"/>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AE09FB35-502E-43F8-9AE5-75BDF7F9BF17}" type="slidenum">
              <a:rPr lang="en-GB" altLang="en-US" sz="1200"/>
              <a:pPr/>
              <a:t>25</a:t>
            </a:fld>
            <a:endParaRPr lang="en-GB"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80D0D375-C168-4457-B4D1-F29700C0FD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34E90BFA-C2F1-4BBE-9F18-7FA92DB007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5540" name="Slide Number Placeholder 3">
            <a:extLst>
              <a:ext uri="{FF2B5EF4-FFF2-40B4-BE49-F238E27FC236}">
                <a16:creationId xmlns:a16="http://schemas.microsoft.com/office/drawing/2014/main" id="{CB877B5C-2FBB-44CA-925B-687792757E08}"/>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13C3244-0C30-4A60-BD19-5F301B82C204}" type="slidenum">
              <a:rPr lang="en-GB" altLang="en-US" sz="1200"/>
              <a:pPr/>
              <a:t>27</a:t>
            </a:fld>
            <a:endParaRPr lang="en-GB"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6D9495C-23DF-472E-A4E4-8996CF4F03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BC86DBCC-0140-454F-8914-41062F363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0180" name="Slide Number Placeholder 3">
            <a:extLst>
              <a:ext uri="{FF2B5EF4-FFF2-40B4-BE49-F238E27FC236}">
                <a16:creationId xmlns:a16="http://schemas.microsoft.com/office/drawing/2014/main" id="{8B3EBCDB-C9E2-49E0-8A79-A780C1210ACD}"/>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1CA3A47-FB2F-4061-B1D0-1C003FAC4150}" type="slidenum">
              <a:rPr lang="en-GB" altLang="en-US" sz="1200"/>
              <a:pPr/>
              <a:t>3</a:t>
            </a:fld>
            <a:endParaRPr lang="en-GB"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294D41E7-71A7-4720-A71B-A6FC50502C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8E1E98F0-BC9E-4E8C-B558-C9BD28254E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6564" name="Slide Number Placeholder 3">
            <a:extLst>
              <a:ext uri="{FF2B5EF4-FFF2-40B4-BE49-F238E27FC236}">
                <a16:creationId xmlns:a16="http://schemas.microsoft.com/office/drawing/2014/main" id="{2D6FEBF9-2B59-41A8-82DE-923D6FD58EDB}"/>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12766689-A3CB-474F-8438-6DB0FC6F4D9A}" type="slidenum">
              <a:rPr lang="en-GB" altLang="en-US" sz="1200"/>
              <a:pPr/>
              <a:t>28</a:t>
            </a:fld>
            <a:endParaRPr lang="en-GB"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0ADCBF98-DBF2-4670-8946-1511576483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D1F35E27-5539-4520-ACFF-DA027E0411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7588" name="Slide Number Placeholder 3">
            <a:extLst>
              <a:ext uri="{FF2B5EF4-FFF2-40B4-BE49-F238E27FC236}">
                <a16:creationId xmlns:a16="http://schemas.microsoft.com/office/drawing/2014/main" id="{DFCFDA2D-7EFB-4B97-8DB9-BDBE01985374}"/>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A1E1FB15-F43B-4187-ABA0-8EC2B839630A}" type="slidenum">
              <a:rPr lang="en-GB" altLang="en-US" sz="1200"/>
              <a:pPr/>
              <a:t>29</a:t>
            </a:fld>
            <a:endParaRPr lang="en-GB"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A3045573-F44F-434D-8053-6A1BDC2AE3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23F5EC15-0968-4899-A8C4-55068EC47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8612" name="Slide Number Placeholder 3">
            <a:extLst>
              <a:ext uri="{FF2B5EF4-FFF2-40B4-BE49-F238E27FC236}">
                <a16:creationId xmlns:a16="http://schemas.microsoft.com/office/drawing/2014/main" id="{5133007A-1BDE-484B-9EB3-4575290E941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AA44556-5E65-4715-9F2D-BF66E154B0DB}" type="slidenum">
              <a:rPr lang="en-GB" altLang="en-US" sz="1200"/>
              <a:pPr/>
              <a:t>30</a:t>
            </a:fld>
            <a:endParaRPr lang="en-GB"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D90F779-0E5B-44AB-A310-B47E71BD4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fld id="{FFECFEBD-143C-4CDF-B1CF-C7B3BBC89A70}" type="slidenum">
              <a:rPr lang="en-US" altLang="en-US">
                <a:solidFill>
                  <a:schemeClr val="tx1"/>
                </a:solidFill>
                <a:latin typeface="Arial" panose="020B0604020202020204" pitchFamily="34" charset="0"/>
              </a:rPr>
              <a:pPr eaLnBrk="1" hangingPunct="1"/>
              <a:t>31</a:t>
            </a:fld>
            <a:endParaRPr lang="en-US" altLang="en-US">
              <a:solidFill>
                <a:schemeClr val="tx1"/>
              </a:solidFill>
              <a:latin typeface="Arial" panose="020B0604020202020204" pitchFamily="34" charset="0"/>
            </a:endParaRPr>
          </a:p>
        </p:txBody>
      </p:sp>
      <p:sp>
        <p:nvSpPr>
          <p:cNvPr id="36867" name="Rectangle 2">
            <a:extLst>
              <a:ext uri="{FF2B5EF4-FFF2-40B4-BE49-F238E27FC236}">
                <a16:creationId xmlns:a16="http://schemas.microsoft.com/office/drawing/2014/main" id="{CC79885F-1C96-48EC-975A-2E8417D17FD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585CD21-9B11-4A49-9E25-F3257335C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1049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7972DDEA-D55D-4433-BC32-76D3964EFD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5C7AE8F4-6CF8-4D0F-9AFD-B6635226F4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ar-JO"/>
          </a:p>
        </p:txBody>
      </p:sp>
      <p:sp>
        <p:nvSpPr>
          <p:cNvPr id="70660" name="Slide Number Placeholder 3">
            <a:extLst>
              <a:ext uri="{FF2B5EF4-FFF2-40B4-BE49-F238E27FC236}">
                <a16:creationId xmlns:a16="http://schemas.microsoft.com/office/drawing/2014/main" id="{A11BE251-C157-4583-9133-350060AFA933}"/>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5032257-DA48-4857-A35D-56D59174698F}" type="slidenum">
              <a:rPr lang="en-GB" altLang="en-US" sz="1200"/>
              <a:pPr/>
              <a:t>32</a:t>
            </a:fld>
            <a:endParaRPr lang="en-GB"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C0D72EE-1AA0-4210-87E9-17F3BB137A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B04A809A-25F6-4AA3-B7FF-513C0C6C06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9636" name="Slide Number Placeholder 3">
            <a:extLst>
              <a:ext uri="{FF2B5EF4-FFF2-40B4-BE49-F238E27FC236}">
                <a16:creationId xmlns:a16="http://schemas.microsoft.com/office/drawing/2014/main" id="{7B20E403-4789-423D-ABEB-9B527029ED37}"/>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099007B-3CD5-45B0-A4EB-E85E9E8CDFB7}" type="slidenum">
              <a:rPr lang="en-GB" altLang="en-US" sz="1200"/>
              <a:pPr/>
              <a:t>34</a:t>
            </a:fld>
            <a:endParaRPr lang="en-GB"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DC90F26-F83F-4B6F-98BB-0102901089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FF5BEBEC-6A2B-4DBB-AB0E-6EBF4F0A7A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71684" name="Slide Number Placeholder 3">
            <a:extLst>
              <a:ext uri="{FF2B5EF4-FFF2-40B4-BE49-F238E27FC236}">
                <a16:creationId xmlns:a16="http://schemas.microsoft.com/office/drawing/2014/main" id="{015572BF-96AE-42F7-8E29-0CE1D7B0F46B}"/>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8E1811E-77D0-4F28-808E-3D3A2BA42961}" type="slidenum">
              <a:rPr lang="en-GB" altLang="en-US" sz="1200"/>
              <a:pPr/>
              <a:t>38</a:t>
            </a:fld>
            <a:endParaRPr lang="en-GB"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7CC5B6-050B-4270-A7A1-854F6A5B8E5F}"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A3045573-F44F-434D-8053-6A1BDC2AE3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23F5EC15-0968-4899-A8C4-55068EC47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8612" name="Slide Number Placeholder 3">
            <a:extLst>
              <a:ext uri="{FF2B5EF4-FFF2-40B4-BE49-F238E27FC236}">
                <a16:creationId xmlns:a16="http://schemas.microsoft.com/office/drawing/2014/main" id="{5133007A-1BDE-484B-9EB3-4575290E941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AA44556-5E65-4715-9F2D-BF66E154B0DB}" type="slidenum">
              <a:rPr lang="en-GB" altLang="en-US" sz="1200"/>
              <a:pPr/>
              <a:t>45</a:t>
            </a:fld>
            <a:endParaRPr lang="en-GB" altLang="en-US" sz="1200"/>
          </a:p>
        </p:txBody>
      </p:sp>
    </p:spTree>
    <p:extLst>
      <p:ext uri="{BB962C8B-B14F-4D97-AF65-F5344CB8AC3E}">
        <p14:creationId xmlns:p14="http://schemas.microsoft.com/office/powerpoint/2010/main" val="283154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D90F779-0E5B-44AB-A310-B47E71BD4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fld id="{FFECFEBD-143C-4CDF-B1CF-C7B3BBC89A70}" type="slidenum">
              <a:rPr lang="en-US" altLang="en-US">
                <a:solidFill>
                  <a:schemeClr val="tx1"/>
                </a:solidFill>
                <a:latin typeface="Arial" panose="020B0604020202020204" pitchFamily="34" charset="0"/>
              </a:rPr>
              <a:pPr eaLnBrk="1" hangingPunct="1"/>
              <a:t>46</a:t>
            </a:fld>
            <a:endParaRPr lang="en-US" altLang="en-US">
              <a:solidFill>
                <a:schemeClr val="tx1"/>
              </a:solidFill>
              <a:latin typeface="Arial" panose="020B0604020202020204" pitchFamily="34" charset="0"/>
            </a:endParaRPr>
          </a:p>
        </p:txBody>
      </p:sp>
      <p:sp>
        <p:nvSpPr>
          <p:cNvPr id="36867" name="Rectangle 2">
            <a:extLst>
              <a:ext uri="{FF2B5EF4-FFF2-40B4-BE49-F238E27FC236}">
                <a16:creationId xmlns:a16="http://schemas.microsoft.com/office/drawing/2014/main" id="{CC79885F-1C96-48EC-975A-2E8417D17FD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585CD21-9B11-4A49-9E25-F3257335C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205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6D9495C-23DF-472E-A4E4-8996CF4F03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BC86DBCC-0140-454F-8914-41062F363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0180" name="Slide Number Placeholder 3">
            <a:extLst>
              <a:ext uri="{FF2B5EF4-FFF2-40B4-BE49-F238E27FC236}">
                <a16:creationId xmlns:a16="http://schemas.microsoft.com/office/drawing/2014/main" id="{8B3EBCDB-C9E2-49E0-8A79-A780C1210ACD}"/>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1CA3A47-FB2F-4061-B1D0-1C003FAC4150}" type="slidenum">
              <a:rPr lang="en-GB" altLang="en-US" sz="1200"/>
              <a:pPr/>
              <a:t>4</a:t>
            </a:fld>
            <a:endParaRPr lang="en-GB" altLang="en-US" sz="1200"/>
          </a:p>
        </p:txBody>
      </p:sp>
    </p:spTree>
    <p:extLst>
      <p:ext uri="{BB962C8B-B14F-4D97-AF65-F5344CB8AC3E}">
        <p14:creationId xmlns:p14="http://schemas.microsoft.com/office/powerpoint/2010/main" val="2441997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19A9E0C5-30ED-4A78-B469-8E69F835A3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0A98AF97-FC67-4B6D-B653-2F9CEA1936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76804" name="Slide Number Placeholder 3">
            <a:extLst>
              <a:ext uri="{FF2B5EF4-FFF2-40B4-BE49-F238E27FC236}">
                <a16:creationId xmlns:a16="http://schemas.microsoft.com/office/drawing/2014/main" id="{4482538C-A393-4791-B1DA-1F0A43DF1DED}"/>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720CAB9-1317-4300-80A1-F01F1974F63F}" type="slidenum">
              <a:rPr lang="en-GB" altLang="en-US" sz="1200"/>
              <a:pPr/>
              <a:t>47</a:t>
            </a:fld>
            <a:endParaRPr lang="en-GB"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C78A2483-3AC1-4428-ACAD-4169820CFE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58BD9620-1612-48EC-A0D3-B1416C7F9B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77828" name="Slide Number Placeholder 3">
            <a:extLst>
              <a:ext uri="{FF2B5EF4-FFF2-40B4-BE49-F238E27FC236}">
                <a16:creationId xmlns:a16="http://schemas.microsoft.com/office/drawing/2014/main" id="{72BC074B-87BF-41D3-ADB2-A129CFC0580C}"/>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298C9B5-40E2-4248-9CA8-E25BBE46AE1C}" type="slidenum">
              <a:rPr lang="en-GB" altLang="en-US" sz="1200"/>
              <a:pPr/>
              <a:t>48</a:t>
            </a:fld>
            <a:endParaRPr lang="en-GB"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D846BE21-E090-49F4-BC12-CFA18F2455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1647461C-0BF5-41B5-ABD0-8D19D8D47B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78852" name="Slide Number Placeholder 3">
            <a:extLst>
              <a:ext uri="{FF2B5EF4-FFF2-40B4-BE49-F238E27FC236}">
                <a16:creationId xmlns:a16="http://schemas.microsoft.com/office/drawing/2014/main" id="{10964C72-8A80-4B57-A35E-31F2A49E46D3}"/>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F00D6A3-D9AF-4144-8E84-DD0F4283333A}" type="slidenum">
              <a:rPr lang="en-GB" altLang="en-US" sz="1200"/>
              <a:pPr/>
              <a:t>49</a:t>
            </a:fld>
            <a:endParaRPr lang="en-GB"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E0F47C52-4283-4319-9C76-B64EC553E4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ADC20CAC-E756-4259-B4CD-BD3C1D02AF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79876" name="Slide Number Placeholder 3">
            <a:extLst>
              <a:ext uri="{FF2B5EF4-FFF2-40B4-BE49-F238E27FC236}">
                <a16:creationId xmlns:a16="http://schemas.microsoft.com/office/drawing/2014/main" id="{72C9CD11-C0DD-459C-A76F-FB6164F0B92C}"/>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2A6FFA5-F4BD-4320-9943-C112B4680EE3}" type="slidenum">
              <a:rPr lang="en-GB" altLang="en-US" sz="1200"/>
              <a:pPr/>
              <a:t>50</a:t>
            </a:fld>
            <a:endParaRPr lang="en-GB"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A3045573-F44F-434D-8053-6A1BDC2AE3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23F5EC15-0968-4899-A8C4-55068EC47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68612" name="Slide Number Placeholder 3">
            <a:extLst>
              <a:ext uri="{FF2B5EF4-FFF2-40B4-BE49-F238E27FC236}">
                <a16:creationId xmlns:a16="http://schemas.microsoft.com/office/drawing/2014/main" id="{5133007A-1BDE-484B-9EB3-4575290E941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AA44556-5E65-4715-9F2D-BF66E154B0DB}" type="slidenum">
              <a:rPr lang="en-GB" altLang="en-US" sz="1200"/>
              <a:pPr/>
              <a:t>51</a:t>
            </a:fld>
            <a:endParaRPr lang="en-GB" altLang="en-US" sz="1200"/>
          </a:p>
        </p:txBody>
      </p:sp>
    </p:spTree>
    <p:extLst>
      <p:ext uri="{BB962C8B-B14F-4D97-AF65-F5344CB8AC3E}">
        <p14:creationId xmlns:p14="http://schemas.microsoft.com/office/powerpoint/2010/main" val="3024602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D90F779-0E5B-44AB-A310-B47E71BD4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fld id="{FFECFEBD-143C-4CDF-B1CF-C7B3BBC89A70}" type="slidenum">
              <a:rPr lang="en-US" altLang="en-US">
                <a:solidFill>
                  <a:schemeClr val="tx1"/>
                </a:solidFill>
                <a:latin typeface="Arial" panose="020B0604020202020204" pitchFamily="34" charset="0"/>
              </a:rPr>
              <a:pPr eaLnBrk="1" hangingPunct="1"/>
              <a:t>52</a:t>
            </a:fld>
            <a:endParaRPr lang="en-US" altLang="en-US">
              <a:solidFill>
                <a:schemeClr val="tx1"/>
              </a:solidFill>
              <a:latin typeface="Arial" panose="020B0604020202020204" pitchFamily="34" charset="0"/>
            </a:endParaRPr>
          </a:p>
        </p:txBody>
      </p:sp>
      <p:sp>
        <p:nvSpPr>
          <p:cNvPr id="36867" name="Rectangle 2">
            <a:extLst>
              <a:ext uri="{FF2B5EF4-FFF2-40B4-BE49-F238E27FC236}">
                <a16:creationId xmlns:a16="http://schemas.microsoft.com/office/drawing/2014/main" id="{CC79885F-1C96-48EC-975A-2E8417D17FD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D585CD21-9B11-4A49-9E25-F3257335C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6637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862454EB-3B93-475E-9310-228CB1086F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DD2DF706-3CB7-432D-8964-48E62C86CF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0900" name="Slide Number Placeholder 3">
            <a:extLst>
              <a:ext uri="{FF2B5EF4-FFF2-40B4-BE49-F238E27FC236}">
                <a16:creationId xmlns:a16="http://schemas.microsoft.com/office/drawing/2014/main" id="{77D9F832-AA68-4C4A-B323-1BEA86220E4F}"/>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6358AD3-38D3-4857-8E18-1806A49DACC4}" type="slidenum">
              <a:rPr lang="en-GB" altLang="en-US" sz="1200"/>
              <a:pPr/>
              <a:t>53</a:t>
            </a:fld>
            <a:endParaRPr lang="en-GB"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1F70656-D2BE-4529-990E-F86E2C6EE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F50D3DAB-C6C1-44DA-921E-ECD4ED564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1924" name="Slide Number Placeholder 3">
            <a:extLst>
              <a:ext uri="{FF2B5EF4-FFF2-40B4-BE49-F238E27FC236}">
                <a16:creationId xmlns:a16="http://schemas.microsoft.com/office/drawing/2014/main" id="{70E7FBF1-3838-4701-9D3E-1C881341565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B24720F-3230-4E30-A8DD-E260765C8822}" type="slidenum">
              <a:rPr lang="en-GB" altLang="en-US" sz="1200"/>
              <a:pPr/>
              <a:t>55</a:t>
            </a:fld>
            <a:endParaRPr lang="en-GB"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1F70656-D2BE-4529-990E-F86E2C6EE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F50D3DAB-C6C1-44DA-921E-ECD4ED564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1924" name="Slide Number Placeholder 3">
            <a:extLst>
              <a:ext uri="{FF2B5EF4-FFF2-40B4-BE49-F238E27FC236}">
                <a16:creationId xmlns:a16="http://schemas.microsoft.com/office/drawing/2014/main" id="{70E7FBF1-3838-4701-9D3E-1C881341565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B24720F-3230-4E30-A8DD-E260765C8822}" type="slidenum">
              <a:rPr lang="en-GB" altLang="en-US" sz="1200"/>
              <a:pPr/>
              <a:t>56</a:t>
            </a:fld>
            <a:endParaRPr lang="en-GB" altLang="en-US" sz="1200"/>
          </a:p>
        </p:txBody>
      </p:sp>
    </p:spTree>
    <p:extLst>
      <p:ext uri="{BB962C8B-B14F-4D97-AF65-F5344CB8AC3E}">
        <p14:creationId xmlns:p14="http://schemas.microsoft.com/office/powerpoint/2010/main" val="851689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1F70656-D2BE-4529-990E-F86E2C6EE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F50D3DAB-C6C1-44DA-921E-ECD4ED564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1924" name="Slide Number Placeholder 3">
            <a:extLst>
              <a:ext uri="{FF2B5EF4-FFF2-40B4-BE49-F238E27FC236}">
                <a16:creationId xmlns:a16="http://schemas.microsoft.com/office/drawing/2014/main" id="{70E7FBF1-3838-4701-9D3E-1C881341565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B24720F-3230-4E30-A8DD-E260765C8822}" type="slidenum">
              <a:rPr lang="en-GB" altLang="en-US" sz="1200"/>
              <a:pPr/>
              <a:t>57</a:t>
            </a:fld>
            <a:endParaRPr lang="en-GB" altLang="en-US" sz="1200"/>
          </a:p>
        </p:txBody>
      </p:sp>
    </p:spTree>
    <p:extLst>
      <p:ext uri="{BB962C8B-B14F-4D97-AF65-F5344CB8AC3E}">
        <p14:creationId xmlns:p14="http://schemas.microsoft.com/office/powerpoint/2010/main" val="4292085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4807A5CB-63E5-47F4-ABFC-0BCFD20DEF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0836365F-FB66-4985-BE34-BFA715559B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1204" name="Slide Number Placeholder 3">
            <a:extLst>
              <a:ext uri="{FF2B5EF4-FFF2-40B4-BE49-F238E27FC236}">
                <a16:creationId xmlns:a16="http://schemas.microsoft.com/office/drawing/2014/main" id="{50A95E6C-43BF-409D-B168-C3A922215CE4}"/>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8F664DE2-4723-424E-9C5E-5A363392F970}" type="slidenum">
              <a:rPr lang="en-GB" altLang="en-US" sz="1200"/>
              <a:pPr/>
              <a:t>5</a:t>
            </a:fld>
            <a:endParaRPr lang="en-GB"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1F70656-D2BE-4529-990E-F86E2C6EE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F50D3DAB-C6C1-44DA-921E-ECD4ED564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1924" name="Slide Number Placeholder 3">
            <a:extLst>
              <a:ext uri="{FF2B5EF4-FFF2-40B4-BE49-F238E27FC236}">
                <a16:creationId xmlns:a16="http://schemas.microsoft.com/office/drawing/2014/main" id="{70E7FBF1-3838-4701-9D3E-1C881341565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B24720F-3230-4E30-A8DD-E260765C8822}" type="slidenum">
              <a:rPr lang="en-GB" altLang="en-US" sz="1200"/>
              <a:pPr/>
              <a:t>58</a:t>
            </a:fld>
            <a:endParaRPr lang="en-GB" altLang="en-US" sz="1200"/>
          </a:p>
        </p:txBody>
      </p:sp>
    </p:spTree>
    <p:extLst>
      <p:ext uri="{BB962C8B-B14F-4D97-AF65-F5344CB8AC3E}">
        <p14:creationId xmlns:p14="http://schemas.microsoft.com/office/powerpoint/2010/main" val="3691055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01F70656-D2BE-4529-990E-F86E2C6EE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F50D3DAB-C6C1-44DA-921E-ECD4ED564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1924" name="Slide Number Placeholder 3">
            <a:extLst>
              <a:ext uri="{FF2B5EF4-FFF2-40B4-BE49-F238E27FC236}">
                <a16:creationId xmlns:a16="http://schemas.microsoft.com/office/drawing/2014/main" id="{70E7FBF1-3838-4701-9D3E-1C881341565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B24720F-3230-4E30-A8DD-E260765C8822}" type="slidenum">
              <a:rPr lang="en-GB" altLang="en-US" sz="1200"/>
              <a:pPr/>
              <a:t>59</a:t>
            </a:fld>
            <a:endParaRPr lang="en-GB" altLang="en-US" sz="1200"/>
          </a:p>
        </p:txBody>
      </p:sp>
    </p:spTree>
    <p:extLst>
      <p:ext uri="{BB962C8B-B14F-4D97-AF65-F5344CB8AC3E}">
        <p14:creationId xmlns:p14="http://schemas.microsoft.com/office/powerpoint/2010/main" val="4075030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D550BC1-7D3F-428F-ACE6-6DA161E25C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F6AEBC17-E931-42E7-85D9-E00198C05A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2948" name="Slide Number Placeholder 3">
            <a:extLst>
              <a:ext uri="{FF2B5EF4-FFF2-40B4-BE49-F238E27FC236}">
                <a16:creationId xmlns:a16="http://schemas.microsoft.com/office/drawing/2014/main" id="{D0C1B1D8-B78F-47D8-8738-A1FEF94A39BE}"/>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C44A4FB-E599-4A90-8F57-6CC73A04AEDF}" type="slidenum">
              <a:rPr lang="en-GB" altLang="en-US" sz="1200"/>
              <a:pPr/>
              <a:t>60</a:t>
            </a:fld>
            <a:endParaRPr lang="en-GB"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D550BC1-7D3F-428F-ACE6-6DA161E25C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F6AEBC17-E931-42E7-85D9-E00198C05A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2948" name="Slide Number Placeholder 3">
            <a:extLst>
              <a:ext uri="{FF2B5EF4-FFF2-40B4-BE49-F238E27FC236}">
                <a16:creationId xmlns:a16="http://schemas.microsoft.com/office/drawing/2014/main" id="{D0C1B1D8-B78F-47D8-8738-A1FEF94A39BE}"/>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C44A4FB-E599-4A90-8F57-6CC73A04AEDF}" type="slidenum">
              <a:rPr lang="en-GB" altLang="en-US" sz="1200"/>
              <a:pPr/>
              <a:t>61</a:t>
            </a:fld>
            <a:endParaRPr lang="en-GB" altLang="en-US" sz="1200"/>
          </a:p>
        </p:txBody>
      </p:sp>
    </p:spTree>
    <p:extLst>
      <p:ext uri="{BB962C8B-B14F-4D97-AF65-F5344CB8AC3E}">
        <p14:creationId xmlns:p14="http://schemas.microsoft.com/office/powerpoint/2010/main" val="1333419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405EADE1-CB90-42E8-A33A-6EF0F11FC0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9E39B19C-D74C-4802-86F3-388CFC7F2C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3972" name="Slide Number Placeholder 3">
            <a:extLst>
              <a:ext uri="{FF2B5EF4-FFF2-40B4-BE49-F238E27FC236}">
                <a16:creationId xmlns:a16="http://schemas.microsoft.com/office/drawing/2014/main" id="{058F397E-7621-4BF0-9AD0-C93226B78A3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C49E647-4B28-4F43-9862-CBB1D026C173}" type="slidenum">
              <a:rPr lang="en-GB" altLang="en-US" sz="1200"/>
              <a:pPr/>
              <a:t>62</a:t>
            </a:fld>
            <a:endParaRPr lang="en-GB"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AEBBA453-7660-4920-8250-C1EBD473FF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0B68DF86-6059-4838-A8C7-734CCE00EB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84996" name="Slide Number Placeholder 3">
            <a:extLst>
              <a:ext uri="{FF2B5EF4-FFF2-40B4-BE49-F238E27FC236}">
                <a16:creationId xmlns:a16="http://schemas.microsoft.com/office/drawing/2014/main" id="{A8C99B03-2237-431E-A30D-4DCA778CCA16}"/>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B554801-DD48-4753-8D4A-76398730F4D5}" type="slidenum">
              <a:rPr lang="en-GB" altLang="en-US" sz="1200"/>
              <a:pPr/>
              <a:t>63</a:t>
            </a:fld>
            <a:endParaRPr lang="en-GB"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C122C10-F535-45F2-9251-977BAFC538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C95EFC28-A7CE-4C70-B614-89DB37D6BA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2228" name="Slide Number Placeholder 3">
            <a:extLst>
              <a:ext uri="{FF2B5EF4-FFF2-40B4-BE49-F238E27FC236}">
                <a16:creationId xmlns:a16="http://schemas.microsoft.com/office/drawing/2014/main" id="{740697D2-28FC-4CD6-A5B6-E2F918852604}"/>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23DFE83-66E9-4BAA-8317-6940D85F5086}" type="slidenum">
              <a:rPr lang="en-GB" altLang="en-US" sz="1200"/>
              <a:pPr/>
              <a:t>7</a:t>
            </a:fld>
            <a:endParaRPr lang="en-GB"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CBB9121F-1B15-4783-872D-C5C57B1C64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3753CDDB-3FF2-42C2-AE21-3D2F7F8E70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3252" name="Slide Number Placeholder 3">
            <a:extLst>
              <a:ext uri="{FF2B5EF4-FFF2-40B4-BE49-F238E27FC236}">
                <a16:creationId xmlns:a16="http://schemas.microsoft.com/office/drawing/2014/main" id="{809156AB-3346-4233-BD43-5CD0B200FA80}"/>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5C55F24-9CB3-40D4-AD38-F4304B9C3C34}" type="slidenum">
              <a:rPr lang="en-GB" altLang="en-US" sz="1200"/>
              <a:pPr/>
              <a:t>8</a:t>
            </a:fld>
            <a:endParaRPr lang="en-GB"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780A838F-0B73-4A16-984D-76EA3304E1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C866632A-ECD7-46FF-A0A2-4E3A7FF904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4276" name="Slide Number Placeholder 3">
            <a:extLst>
              <a:ext uri="{FF2B5EF4-FFF2-40B4-BE49-F238E27FC236}">
                <a16:creationId xmlns:a16="http://schemas.microsoft.com/office/drawing/2014/main" id="{F963B3E4-5DC8-4BBC-8ED7-BCA84DCBE872}"/>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8D886CA-9BD1-4751-A088-8A7754186B48}" type="slidenum">
              <a:rPr lang="en-GB" altLang="en-US" sz="1200"/>
              <a:pPr/>
              <a:t>10</a:t>
            </a:fld>
            <a:endParaRPr lang="en-GB"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387AE9EC-832C-4367-A0A5-125C12C5AD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BAC39E57-E6B1-453A-A3DC-191B652A42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6324" name="Slide Number Placeholder 3">
            <a:extLst>
              <a:ext uri="{FF2B5EF4-FFF2-40B4-BE49-F238E27FC236}">
                <a16:creationId xmlns:a16="http://schemas.microsoft.com/office/drawing/2014/main" id="{01736B0C-A1E0-4BCB-9EB6-639A4E2AE1AE}"/>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268AA07-449B-46DA-B956-ABDA7B88C883}" type="slidenum">
              <a:rPr lang="en-GB" altLang="en-US" sz="1200"/>
              <a:pPr/>
              <a:t>11</a:t>
            </a:fld>
            <a:endParaRPr lang="en-GB"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60233EC-7C08-4B1F-87ED-3912AA6D8E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66C4DABD-57E6-4B69-BAB3-7262319162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ar-JO"/>
          </a:p>
        </p:txBody>
      </p:sp>
      <p:sp>
        <p:nvSpPr>
          <p:cNvPr id="57348" name="Slide Number Placeholder 3">
            <a:extLst>
              <a:ext uri="{FF2B5EF4-FFF2-40B4-BE49-F238E27FC236}">
                <a16:creationId xmlns:a16="http://schemas.microsoft.com/office/drawing/2014/main" id="{1CDBC6F8-750B-4B80-8035-7B72F23DD909}"/>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D03EF98-956B-4171-919F-18A7941CFA2F}" type="slidenum">
              <a:rPr lang="en-GB" altLang="en-US" sz="1200"/>
              <a:pPr/>
              <a:t>12</a:t>
            </a:fld>
            <a:endParaRPr lang="en-GB"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BA89-5E70-4414-94F7-7FBCA13FAD0D}"/>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18F925-2B30-4C39-8B21-33FF376B589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2B3958-7782-4208-8601-9A161CE98CD5}"/>
              </a:ext>
            </a:extLst>
          </p:cNvPr>
          <p:cNvSpPr>
            <a:spLocks noGrp="1"/>
          </p:cNvSpPr>
          <p:nvPr>
            <p:ph type="dt" sz="half" idx="10"/>
          </p:nvPr>
        </p:nvSpPr>
        <p:spPr/>
        <p:txBody>
          <a:bodyPr/>
          <a:lstStyle>
            <a:lvl1pPr>
              <a:defRPr/>
            </a:lvl1pPr>
          </a:lstStyle>
          <a:p>
            <a:r>
              <a:rPr lang="en-US" altLang="en-US"/>
              <a:t>January 2004</a:t>
            </a:r>
          </a:p>
        </p:txBody>
      </p:sp>
      <p:sp>
        <p:nvSpPr>
          <p:cNvPr id="5" name="Footer Placeholder 4">
            <a:extLst>
              <a:ext uri="{FF2B5EF4-FFF2-40B4-BE49-F238E27FC236}">
                <a16:creationId xmlns:a16="http://schemas.microsoft.com/office/drawing/2014/main" id="{DE2AD2E2-D54B-403B-AF25-03BB6C1723AA}"/>
              </a:ext>
            </a:extLst>
          </p:cNvPr>
          <p:cNvSpPr>
            <a:spLocks noGrp="1"/>
          </p:cNvSpPr>
          <p:nvPr>
            <p:ph type="ftr" sz="quarter" idx="11"/>
          </p:nvPr>
        </p:nvSpPr>
        <p:spPr/>
        <p:txBody>
          <a:bodyPr/>
          <a:lstStyle>
            <a:lvl1pPr>
              <a:defRPr/>
            </a:lvl1pPr>
          </a:lstStyle>
          <a:p>
            <a:r>
              <a:rPr lang="en-US" altLang="en-US"/>
              <a:t>ENGI 242/ELEC 222</a:t>
            </a:r>
          </a:p>
        </p:txBody>
      </p:sp>
      <p:sp>
        <p:nvSpPr>
          <p:cNvPr id="6" name="Slide Number Placeholder 5">
            <a:extLst>
              <a:ext uri="{FF2B5EF4-FFF2-40B4-BE49-F238E27FC236}">
                <a16:creationId xmlns:a16="http://schemas.microsoft.com/office/drawing/2014/main" id="{503B1358-BE9F-49F5-A9F2-7A8D01EBF4A3}"/>
              </a:ext>
            </a:extLst>
          </p:cNvPr>
          <p:cNvSpPr>
            <a:spLocks noGrp="1"/>
          </p:cNvSpPr>
          <p:nvPr>
            <p:ph type="sldNum" sz="quarter" idx="12"/>
          </p:nvPr>
        </p:nvSpPr>
        <p:spPr/>
        <p:txBody>
          <a:bodyPr/>
          <a:lstStyle>
            <a:lvl1pPr>
              <a:defRPr/>
            </a:lvl1pPr>
          </a:lstStyle>
          <a:p>
            <a:fld id="{D6176ED0-8348-4E7A-82C3-DCAFB2AE8844}" type="slidenum">
              <a:rPr lang="en-US" altLang="en-US"/>
              <a:pPr/>
              <a:t>‹#›</a:t>
            </a:fld>
            <a:endParaRPr lang="en-US" altLang="en-US"/>
          </a:p>
        </p:txBody>
      </p:sp>
    </p:spTree>
    <p:extLst>
      <p:ext uri="{BB962C8B-B14F-4D97-AF65-F5344CB8AC3E}">
        <p14:creationId xmlns:p14="http://schemas.microsoft.com/office/powerpoint/2010/main" val="4028583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E9B8-28FB-48A8-9309-2B743838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358222-0FEB-42AB-AD26-6A7C200E1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7CBB6-A533-4450-80E4-D9F607ECF319}"/>
              </a:ext>
            </a:extLst>
          </p:cNvPr>
          <p:cNvSpPr>
            <a:spLocks noGrp="1"/>
          </p:cNvSpPr>
          <p:nvPr>
            <p:ph type="dt" sz="half" idx="10"/>
          </p:nvPr>
        </p:nvSpPr>
        <p:spPr/>
        <p:txBody>
          <a:bodyPr/>
          <a:lstStyle>
            <a:lvl1pPr>
              <a:defRPr/>
            </a:lvl1pPr>
          </a:lstStyle>
          <a:p>
            <a:r>
              <a:rPr lang="en-US" altLang="en-US"/>
              <a:t>January 2004</a:t>
            </a:r>
          </a:p>
        </p:txBody>
      </p:sp>
      <p:sp>
        <p:nvSpPr>
          <p:cNvPr id="5" name="Footer Placeholder 4">
            <a:extLst>
              <a:ext uri="{FF2B5EF4-FFF2-40B4-BE49-F238E27FC236}">
                <a16:creationId xmlns:a16="http://schemas.microsoft.com/office/drawing/2014/main" id="{A1859317-D3B1-425D-ADDA-49A976F960C7}"/>
              </a:ext>
            </a:extLst>
          </p:cNvPr>
          <p:cNvSpPr>
            <a:spLocks noGrp="1"/>
          </p:cNvSpPr>
          <p:nvPr>
            <p:ph type="ftr" sz="quarter" idx="11"/>
          </p:nvPr>
        </p:nvSpPr>
        <p:spPr/>
        <p:txBody>
          <a:bodyPr/>
          <a:lstStyle>
            <a:lvl1pPr>
              <a:defRPr/>
            </a:lvl1pPr>
          </a:lstStyle>
          <a:p>
            <a:r>
              <a:rPr lang="en-US" altLang="en-US"/>
              <a:t>ENGI 242/ELEC 222</a:t>
            </a:r>
          </a:p>
        </p:txBody>
      </p:sp>
      <p:sp>
        <p:nvSpPr>
          <p:cNvPr id="6" name="Slide Number Placeholder 5">
            <a:extLst>
              <a:ext uri="{FF2B5EF4-FFF2-40B4-BE49-F238E27FC236}">
                <a16:creationId xmlns:a16="http://schemas.microsoft.com/office/drawing/2014/main" id="{75C14CDA-053C-4828-8F0F-260CA53B308B}"/>
              </a:ext>
            </a:extLst>
          </p:cNvPr>
          <p:cNvSpPr>
            <a:spLocks noGrp="1"/>
          </p:cNvSpPr>
          <p:nvPr>
            <p:ph type="sldNum" sz="quarter" idx="12"/>
          </p:nvPr>
        </p:nvSpPr>
        <p:spPr/>
        <p:txBody>
          <a:bodyPr/>
          <a:lstStyle>
            <a:lvl1pPr>
              <a:defRPr/>
            </a:lvl1pPr>
          </a:lstStyle>
          <a:p>
            <a:fld id="{106195E6-33D9-4131-9920-CE99F942D3A6}" type="slidenum">
              <a:rPr lang="en-US" altLang="en-US"/>
              <a:pPr/>
              <a:t>‹#›</a:t>
            </a:fld>
            <a:endParaRPr lang="en-US" altLang="en-US"/>
          </a:p>
        </p:txBody>
      </p:sp>
    </p:spTree>
    <p:extLst>
      <p:ext uri="{BB962C8B-B14F-4D97-AF65-F5344CB8AC3E}">
        <p14:creationId xmlns:p14="http://schemas.microsoft.com/office/powerpoint/2010/main" val="582799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486F2-9973-4C1B-9E6B-BA7E4CA03928}"/>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15EA9-0915-4822-98FC-34FD0AC636D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C989DE49-034F-493C-9625-003112068692}"/>
              </a:ext>
            </a:extLst>
          </p:cNvPr>
          <p:cNvSpPr>
            <a:spLocks noGrp="1"/>
          </p:cNvSpPr>
          <p:nvPr>
            <p:ph type="dt" sz="half" idx="10"/>
          </p:nvPr>
        </p:nvSpPr>
        <p:spPr/>
        <p:txBody>
          <a:bodyPr/>
          <a:lstStyle>
            <a:lvl1pPr>
              <a:defRPr/>
            </a:lvl1pPr>
          </a:lstStyle>
          <a:p>
            <a:r>
              <a:rPr lang="en-US" altLang="en-US"/>
              <a:t>January 2004</a:t>
            </a:r>
          </a:p>
        </p:txBody>
      </p:sp>
      <p:sp>
        <p:nvSpPr>
          <p:cNvPr id="5" name="Footer Placeholder 4">
            <a:extLst>
              <a:ext uri="{FF2B5EF4-FFF2-40B4-BE49-F238E27FC236}">
                <a16:creationId xmlns:a16="http://schemas.microsoft.com/office/drawing/2014/main" id="{B4A9300E-E915-45C7-86FA-03DF578F9FC6}"/>
              </a:ext>
            </a:extLst>
          </p:cNvPr>
          <p:cNvSpPr>
            <a:spLocks noGrp="1"/>
          </p:cNvSpPr>
          <p:nvPr>
            <p:ph type="ftr" sz="quarter" idx="11"/>
          </p:nvPr>
        </p:nvSpPr>
        <p:spPr/>
        <p:txBody>
          <a:bodyPr/>
          <a:lstStyle>
            <a:lvl1pPr>
              <a:defRPr/>
            </a:lvl1pPr>
          </a:lstStyle>
          <a:p>
            <a:r>
              <a:rPr lang="en-US" altLang="en-US"/>
              <a:t>ENGI 242/ELEC 222</a:t>
            </a:r>
          </a:p>
        </p:txBody>
      </p:sp>
      <p:sp>
        <p:nvSpPr>
          <p:cNvPr id="6" name="Slide Number Placeholder 5">
            <a:extLst>
              <a:ext uri="{FF2B5EF4-FFF2-40B4-BE49-F238E27FC236}">
                <a16:creationId xmlns:a16="http://schemas.microsoft.com/office/drawing/2014/main" id="{0077637D-BD16-4583-B18B-37163B966200}"/>
              </a:ext>
            </a:extLst>
          </p:cNvPr>
          <p:cNvSpPr>
            <a:spLocks noGrp="1"/>
          </p:cNvSpPr>
          <p:nvPr>
            <p:ph type="sldNum" sz="quarter" idx="12"/>
          </p:nvPr>
        </p:nvSpPr>
        <p:spPr/>
        <p:txBody>
          <a:bodyPr/>
          <a:lstStyle>
            <a:lvl1pPr>
              <a:defRPr/>
            </a:lvl1pPr>
          </a:lstStyle>
          <a:p>
            <a:fld id="{7E79BD43-3D71-4A2A-A4F7-78FA1AFF035F}" type="slidenum">
              <a:rPr lang="en-US" altLang="en-US"/>
              <a:pPr/>
              <a:t>‹#›</a:t>
            </a:fld>
            <a:endParaRPr lang="en-US" altLang="en-US"/>
          </a:p>
        </p:txBody>
      </p:sp>
    </p:spTree>
    <p:extLst>
      <p:ext uri="{BB962C8B-B14F-4D97-AF65-F5344CB8AC3E}">
        <p14:creationId xmlns:p14="http://schemas.microsoft.com/office/powerpoint/2010/main" val="3862812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5BF7-53F8-4FC1-8786-7C4571945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68252-AE4B-48EF-824B-1D4497687724}"/>
              </a:ext>
            </a:extLst>
          </p:cNvPr>
          <p:cNvSpPr>
            <a:spLocks noGrp="1"/>
          </p:cNvSpPr>
          <p:nvPr>
            <p:ph sz="half" idx="1"/>
          </p:nvPr>
        </p:nvSpPr>
        <p:spPr>
          <a:xfrm>
            <a:off x="685800" y="990600"/>
            <a:ext cx="381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206901-9B1D-4433-B7D8-8BBDCC47642E}"/>
              </a:ext>
            </a:extLst>
          </p:cNvPr>
          <p:cNvSpPr>
            <a:spLocks noGrp="1"/>
          </p:cNvSpPr>
          <p:nvPr>
            <p:ph sz="half" idx="2"/>
          </p:nvPr>
        </p:nvSpPr>
        <p:spPr>
          <a:xfrm>
            <a:off x="4648200" y="990600"/>
            <a:ext cx="38100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4B6EFB-222E-4066-9F52-AE36ABB94E5F}"/>
              </a:ext>
            </a:extLst>
          </p:cNvPr>
          <p:cNvSpPr>
            <a:spLocks noGrp="1"/>
          </p:cNvSpPr>
          <p:nvPr>
            <p:ph type="dt" sz="half" idx="10"/>
          </p:nvPr>
        </p:nvSpPr>
        <p:spPr/>
        <p:txBody>
          <a:bodyPr/>
          <a:lstStyle>
            <a:lvl1pPr>
              <a:defRPr/>
            </a:lvl1pPr>
          </a:lstStyle>
          <a:p>
            <a:r>
              <a:rPr lang="en-US" altLang="en-US"/>
              <a:t>January 2004</a:t>
            </a:r>
          </a:p>
        </p:txBody>
      </p:sp>
      <p:sp>
        <p:nvSpPr>
          <p:cNvPr id="6" name="Footer Placeholder 5">
            <a:extLst>
              <a:ext uri="{FF2B5EF4-FFF2-40B4-BE49-F238E27FC236}">
                <a16:creationId xmlns:a16="http://schemas.microsoft.com/office/drawing/2014/main" id="{00DA8226-7558-4E86-B281-751C99AD1FF4}"/>
              </a:ext>
            </a:extLst>
          </p:cNvPr>
          <p:cNvSpPr>
            <a:spLocks noGrp="1"/>
          </p:cNvSpPr>
          <p:nvPr>
            <p:ph type="ftr" sz="quarter" idx="11"/>
          </p:nvPr>
        </p:nvSpPr>
        <p:spPr/>
        <p:txBody>
          <a:bodyPr/>
          <a:lstStyle>
            <a:lvl1pPr>
              <a:defRPr/>
            </a:lvl1pPr>
          </a:lstStyle>
          <a:p>
            <a:r>
              <a:rPr lang="en-US" altLang="en-US"/>
              <a:t>ENGI 242/ELEC 222</a:t>
            </a:r>
          </a:p>
        </p:txBody>
      </p:sp>
      <p:sp>
        <p:nvSpPr>
          <p:cNvPr id="7" name="Slide Number Placeholder 6">
            <a:extLst>
              <a:ext uri="{FF2B5EF4-FFF2-40B4-BE49-F238E27FC236}">
                <a16:creationId xmlns:a16="http://schemas.microsoft.com/office/drawing/2014/main" id="{1D693DE9-1B2A-461E-91C2-E5E663E8BEBB}"/>
              </a:ext>
            </a:extLst>
          </p:cNvPr>
          <p:cNvSpPr>
            <a:spLocks noGrp="1"/>
          </p:cNvSpPr>
          <p:nvPr>
            <p:ph type="sldNum" sz="quarter" idx="12"/>
          </p:nvPr>
        </p:nvSpPr>
        <p:spPr/>
        <p:txBody>
          <a:bodyPr/>
          <a:lstStyle>
            <a:lvl1pPr>
              <a:defRPr/>
            </a:lvl1pPr>
          </a:lstStyle>
          <a:p>
            <a:fld id="{6B843644-E346-4511-A821-80D778C583CD}" type="slidenum">
              <a:rPr lang="en-US" altLang="en-US"/>
              <a:pPr/>
              <a:t>‹#›</a:t>
            </a:fld>
            <a:endParaRPr lang="en-US" altLang="en-US"/>
          </a:p>
        </p:txBody>
      </p:sp>
    </p:spTree>
    <p:extLst>
      <p:ext uri="{BB962C8B-B14F-4D97-AF65-F5344CB8AC3E}">
        <p14:creationId xmlns:p14="http://schemas.microsoft.com/office/powerpoint/2010/main" val="2816714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48385-73AF-4DAD-83B5-F3E55072ECC3}"/>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417AA-3F06-4D5B-BF4E-7F58DB3AB4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E3B10A-792A-4A99-81B6-FFC58618B7E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68E7D-C261-49A1-88DB-7F693EA87CA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BA9703-9E23-40C1-A5C1-D595D729825C}"/>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FBBBF-FF65-40D3-ADDD-0598ED05EE5B}"/>
              </a:ext>
            </a:extLst>
          </p:cNvPr>
          <p:cNvSpPr>
            <a:spLocks noGrp="1"/>
          </p:cNvSpPr>
          <p:nvPr>
            <p:ph type="dt" sz="half" idx="10"/>
          </p:nvPr>
        </p:nvSpPr>
        <p:spPr/>
        <p:txBody>
          <a:bodyPr/>
          <a:lstStyle>
            <a:lvl1pPr>
              <a:defRPr/>
            </a:lvl1pPr>
          </a:lstStyle>
          <a:p>
            <a:r>
              <a:rPr lang="en-US" altLang="en-US"/>
              <a:t>January 2004</a:t>
            </a:r>
          </a:p>
        </p:txBody>
      </p:sp>
      <p:sp>
        <p:nvSpPr>
          <p:cNvPr id="8" name="Footer Placeholder 7">
            <a:extLst>
              <a:ext uri="{FF2B5EF4-FFF2-40B4-BE49-F238E27FC236}">
                <a16:creationId xmlns:a16="http://schemas.microsoft.com/office/drawing/2014/main" id="{2E7A4B1C-A48C-424B-B859-4762FA98FA9D}"/>
              </a:ext>
            </a:extLst>
          </p:cNvPr>
          <p:cNvSpPr>
            <a:spLocks noGrp="1"/>
          </p:cNvSpPr>
          <p:nvPr>
            <p:ph type="ftr" sz="quarter" idx="11"/>
          </p:nvPr>
        </p:nvSpPr>
        <p:spPr/>
        <p:txBody>
          <a:bodyPr/>
          <a:lstStyle>
            <a:lvl1pPr>
              <a:defRPr/>
            </a:lvl1pPr>
          </a:lstStyle>
          <a:p>
            <a:r>
              <a:rPr lang="en-US" altLang="en-US"/>
              <a:t>ENGI 242/ELEC 222</a:t>
            </a:r>
          </a:p>
        </p:txBody>
      </p:sp>
      <p:sp>
        <p:nvSpPr>
          <p:cNvPr id="9" name="Slide Number Placeholder 8">
            <a:extLst>
              <a:ext uri="{FF2B5EF4-FFF2-40B4-BE49-F238E27FC236}">
                <a16:creationId xmlns:a16="http://schemas.microsoft.com/office/drawing/2014/main" id="{8E663733-A20D-49EE-9606-3816AB8C4247}"/>
              </a:ext>
            </a:extLst>
          </p:cNvPr>
          <p:cNvSpPr>
            <a:spLocks noGrp="1"/>
          </p:cNvSpPr>
          <p:nvPr>
            <p:ph type="sldNum" sz="quarter" idx="12"/>
          </p:nvPr>
        </p:nvSpPr>
        <p:spPr/>
        <p:txBody>
          <a:bodyPr/>
          <a:lstStyle>
            <a:lvl1pPr>
              <a:defRPr/>
            </a:lvl1pPr>
          </a:lstStyle>
          <a:p>
            <a:fld id="{BD97B4D3-B9C1-41F0-A2C2-647E500C5390}" type="slidenum">
              <a:rPr lang="en-US" altLang="en-US"/>
              <a:pPr/>
              <a:t>‹#›</a:t>
            </a:fld>
            <a:endParaRPr lang="en-US" altLang="en-US"/>
          </a:p>
        </p:txBody>
      </p:sp>
    </p:spTree>
    <p:extLst>
      <p:ext uri="{BB962C8B-B14F-4D97-AF65-F5344CB8AC3E}">
        <p14:creationId xmlns:p14="http://schemas.microsoft.com/office/powerpoint/2010/main" val="385078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5EE9-0B30-450A-BFA9-D29FE21BB9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4BDC7E-90B3-4906-A2F4-DF0CB91C93D5}"/>
              </a:ext>
            </a:extLst>
          </p:cNvPr>
          <p:cNvSpPr>
            <a:spLocks noGrp="1"/>
          </p:cNvSpPr>
          <p:nvPr>
            <p:ph type="dt" sz="half" idx="10"/>
          </p:nvPr>
        </p:nvSpPr>
        <p:spPr/>
        <p:txBody>
          <a:bodyPr/>
          <a:lstStyle>
            <a:lvl1pPr>
              <a:defRPr/>
            </a:lvl1pPr>
          </a:lstStyle>
          <a:p>
            <a:r>
              <a:rPr lang="en-US" altLang="en-US"/>
              <a:t>January 2004</a:t>
            </a:r>
          </a:p>
        </p:txBody>
      </p:sp>
      <p:sp>
        <p:nvSpPr>
          <p:cNvPr id="4" name="Footer Placeholder 3">
            <a:extLst>
              <a:ext uri="{FF2B5EF4-FFF2-40B4-BE49-F238E27FC236}">
                <a16:creationId xmlns:a16="http://schemas.microsoft.com/office/drawing/2014/main" id="{A263D132-1B8D-4487-9A88-F681AC7D92F2}"/>
              </a:ext>
            </a:extLst>
          </p:cNvPr>
          <p:cNvSpPr>
            <a:spLocks noGrp="1"/>
          </p:cNvSpPr>
          <p:nvPr>
            <p:ph type="ftr" sz="quarter" idx="11"/>
          </p:nvPr>
        </p:nvSpPr>
        <p:spPr/>
        <p:txBody>
          <a:bodyPr/>
          <a:lstStyle>
            <a:lvl1pPr>
              <a:defRPr/>
            </a:lvl1pPr>
          </a:lstStyle>
          <a:p>
            <a:r>
              <a:rPr lang="en-US" altLang="en-US"/>
              <a:t>ENGI 242/ELEC 222</a:t>
            </a:r>
          </a:p>
        </p:txBody>
      </p:sp>
      <p:sp>
        <p:nvSpPr>
          <p:cNvPr id="5" name="Slide Number Placeholder 4">
            <a:extLst>
              <a:ext uri="{FF2B5EF4-FFF2-40B4-BE49-F238E27FC236}">
                <a16:creationId xmlns:a16="http://schemas.microsoft.com/office/drawing/2014/main" id="{6A7EAA56-1383-4539-B3C6-7152A1525248}"/>
              </a:ext>
            </a:extLst>
          </p:cNvPr>
          <p:cNvSpPr>
            <a:spLocks noGrp="1"/>
          </p:cNvSpPr>
          <p:nvPr>
            <p:ph type="sldNum" sz="quarter" idx="12"/>
          </p:nvPr>
        </p:nvSpPr>
        <p:spPr/>
        <p:txBody>
          <a:bodyPr/>
          <a:lstStyle>
            <a:lvl1pPr>
              <a:defRPr/>
            </a:lvl1pPr>
          </a:lstStyle>
          <a:p>
            <a:fld id="{08A19226-67FF-416A-93D4-3ED68CDBC14F}" type="slidenum">
              <a:rPr lang="en-US" altLang="en-US"/>
              <a:pPr/>
              <a:t>‹#›</a:t>
            </a:fld>
            <a:endParaRPr lang="en-US" altLang="en-US"/>
          </a:p>
        </p:txBody>
      </p:sp>
    </p:spTree>
    <p:extLst>
      <p:ext uri="{BB962C8B-B14F-4D97-AF65-F5344CB8AC3E}">
        <p14:creationId xmlns:p14="http://schemas.microsoft.com/office/powerpoint/2010/main" val="39226486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DA6F5-1261-48F4-8C5B-DDBB84B28DF7}"/>
              </a:ext>
            </a:extLst>
          </p:cNvPr>
          <p:cNvSpPr>
            <a:spLocks noGrp="1"/>
          </p:cNvSpPr>
          <p:nvPr>
            <p:ph type="dt" sz="half" idx="10"/>
          </p:nvPr>
        </p:nvSpPr>
        <p:spPr/>
        <p:txBody>
          <a:bodyPr/>
          <a:lstStyle>
            <a:lvl1pPr>
              <a:defRPr/>
            </a:lvl1pPr>
          </a:lstStyle>
          <a:p>
            <a:r>
              <a:rPr lang="en-US" altLang="en-US"/>
              <a:t>January 2004</a:t>
            </a:r>
          </a:p>
        </p:txBody>
      </p:sp>
      <p:sp>
        <p:nvSpPr>
          <p:cNvPr id="3" name="Footer Placeholder 2">
            <a:extLst>
              <a:ext uri="{FF2B5EF4-FFF2-40B4-BE49-F238E27FC236}">
                <a16:creationId xmlns:a16="http://schemas.microsoft.com/office/drawing/2014/main" id="{50B0966B-6971-4B78-8538-9AE1B9B678B5}"/>
              </a:ext>
            </a:extLst>
          </p:cNvPr>
          <p:cNvSpPr>
            <a:spLocks noGrp="1"/>
          </p:cNvSpPr>
          <p:nvPr>
            <p:ph type="ftr" sz="quarter" idx="11"/>
          </p:nvPr>
        </p:nvSpPr>
        <p:spPr/>
        <p:txBody>
          <a:bodyPr/>
          <a:lstStyle>
            <a:lvl1pPr>
              <a:defRPr/>
            </a:lvl1pPr>
          </a:lstStyle>
          <a:p>
            <a:r>
              <a:rPr lang="en-US" altLang="en-US"/>
              <a:t>ENGI 242/ELEC 222</a:t>
            </a:r>
          </a:p>
        </p:txBody>
      </p:sp>
      <p:sp>
        <p:nvSpPr>
          <p:cNvPr id="4" name="Slide Number Placeholder 3">
            <a:extLst>
              <a:ext uri="{FF2B5EF4-FFF2-40B4-BE49-F238E27FC236}">
                <a16:creationId xmlns:a16="http://schemas.microsoft.com/office/drawing/2014/main" id="{F87E4BF7-27AB-4A27-9FE0-84DFD30632DD}"/>
              </a:ext>
            </a:extLst>
          </p:cNvPr>
          <p:cNvSpPr>
            <a:spLocks noGrp="1"/>
          </p:cNvSpPr>
          <p:nvPr>
            <p:ph type="sldNum" sz="quarter" idx="12"/>
          </p:nvPr>
        </p:nvSpPr>
        <p:spPr/>
        <p:txBody>
          <a:bodyPr/>
          <a:lstStyle>
            <a:lvl1pPr>
              <a:defRPr/>
            </a:lvl1pPr>
          </a:lstStyle>
          <a:p>
            <a:fld id="{523B3815-68DB-4CDB-A654-B5CAC28507C3}" type="slidenum">
              <a:rPr lang="en-US" altLang="en-US"/>
              <a:pPr/>
              <a:t>‹#›</a:t>
            </a:fld>
            <a:endParaRPr lang="en-US" altLang="en-US"/>
          </a:p>
        </p:txBody>
      </p:sp>
    </p:spTree>
    <p:extLst>
      <p:ext uri="{BB962C8B-B14F-4D97-AF65-F5344CB8AC3E}">
        <p14:creationId xmlns:p14="http://schemas.microsoft.com/office/powerpoint/2010/main" val="849289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C0A6-9548-4370-90A3-709AE8FE825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DCE377-AD9B-4B02-911F-E20339F2A3A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9DA1E9-4068-410C-BE5C-3048FC49DEB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D101A-9B32-4E5B-B614-CB79D4476439}"/>
              </a:ext>
            </a:extLst>
          </p:cNvPr>
          <p:cNvSpPr>
            <a:spLocks noGrp="1"/>
          </p:cNvSpPr>
          <p:nvPr>
            <p:ph type="dt" sz="half" idx="10"/>
          </p:nvPr>
        </p:nvSpPr>
        <p:spPr/>
        <p:txBody>
          <a:bodyPr/>
          <a:lstStyle>
            <a:lvl1pPr>
              <a:defRPr/>
            </a:lvl1pPr>
          </a:lstStyle>
          <a:p>
            <a:r>
              <a:rPr lang="en-US" altLang="en-US"/>
              <a:t>January 2004</a:t>
            </a:r>
          </a:p>
        </p:txBody>
      </p:sp>
      <p:sp>
        <p:nvSpPr>
          <p:cNvPr id="6" name="Footer Placeholder 5">
            <a:extLst>
              <a:ext uri="{FF2B5EF4-FFF2-40B4-BE49-F238E27FC236}">
                <a16:creationId xmlns:a16="http://schemas.microsoft.com/office/drawing/2014/main" id="{C99845D6-86CF-4352-BFAA-1BFCC51B2D31}"/>
              </a:ext>
            </a:extLst>
          </p:cNvPr>
          <p:cNvSpPr>
            <a:spLocks noGrp="1"/>
          </p:cNvSpPr>
          <p:nvPr>
            <p:ph type="ftr" sz="quarter" idx="11"/>
          </p:nvPr>
        </p:nvSpPr>
        <p:spPr/>
        <p:txBody>
          <a:bodyPr/>
          <a:lstStyle>
            <a:lvl1pPr>
              <a:defRPr/>
            </a:lvl1pPr>
          </a:lstStyle>
          <a:p>
            <a:r>
              <a:rPr lang="en-US" altLang="en-US"/>
              <a:t>ENGI 242/ELEC 222</a:t>
            </a:r>
          </a:p>
        </p:txBody>
      </p:sp>
      <p:sp>
        <p:nvSpPr>
          <p:cNvPr id="7" name="Slide Number Placeholder 6">
            <a:extLst>
              <a:ext uri="{FF2B5EF4-FFF2-40B4-BE49-F238E27FC236}">
                <a16:creationId xmlns:a16="http://schemas.microsoft.com/office/drawing/2014/main" id="{E236DEEF-F408-4B50-8F0F-E9D30FFC4CBB}"/>
              </a:ext>
            </a:extLst>
          </p:cNvPr>
          <p:cNvSpPr>
            <a:spLocks noGrp="1"/>
          </p:cNvSpPr>
          <p:nvPr>
            <p:ph type="sldNum" sz="quarter" idx="12"/>
          </p:nvPr>
        </p:nvSpPr>
        <p:spPr/>
        <p:txBody>
          <a:bodyPr/>
          <a:lstStyle>
            <a:lvl1pPr>
              <a:defRPr/>
            </a:lvl1pPr>
          </a:lstStyle>
          <a:p>
            <a:fld id="{4BE74A6F-A262-43DB-9769-C12198D0C1CB}" type="slidenum">
              <a:rPr lang="en-US" altLang="en-US"/>
              <a:pPr/>
              <a:t>‹#›</a:t>
            </a:fld>
            <a:endParaRPr lang="en-US" altLang="en-US"/>
          </a:p>
        </p:txBody>
      </p:sp>
    </p:spTree>
    <p:extLst>
      <p:ext uri="{BB962C8B-B14F-4D97-AF65-F5344CB8AC3E}">
        <p14:creationId xmlns:p14="http://schemas.microsoft.com/office/powerpoint/2010/main" val="128752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53A7-E14F-47C0-961D-39EBF921617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78841A-F12D-4AD7-B0B3-BF8494291A9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3B7C5-6EE3-4CC2-8476-C6AE6AC0364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A993F-44EF-465A-95FF-9AFEDB83B29B}"/>
              </a:ext>
            </a:extLst>
          </p:cNvPr>
          <p:cNvSpPr>
            <a:spLocks noGrp="1"/>
          </p:cNvSpPr>
          <p:nvPr>
            <p:ph type="dt" sz="half" idx="10"/>
          </p:nvPr>
        </p:nvSpPr>
        <p:spPr/>
        <p:txBody>
          <a:bodyPr/>
          <a:lstStyle>
            <a:lvl1pPr>
              <a:defRPr/>
            </a:lvl1pPr>
          </a:lstStyle>
          <a:p>
            <a:r>
              <a:rPr lang="en-US" altLang="en-US"/>
              <a:t>January 2004</a:t>
            </a:r>
          </a:p>
        </p:txBody>
      </p:sp>
      <p:sp>
        <p:nvSpPr>
          <p:cNvPr id="6" name="Footer Placeholder 5">
            <a:extLst>
              <a:ext uri="{FF2B5EF4-FFF2-40B4-BE49-F238E27FC236}">
                <a16:creationId xmlns:a16="http://schemas.microsoft.com/office/drawing/2014/main" id="{1C099FF9-1AF8-4A10-AFC7-CC7CCEF891D4}"/>
              </a:ext>
            </a:extLst>
          </p:cNvPr>
          <p:cNvSpPr>
            <a:spLocks noGrp="1"/>
          </p:cNvSpPr>
          <p:nvPr>
            <p:ph type="ftr" sz="quarter" idx="11"/>
          </p:nvPr>
        </p:nvSpPr>
        <p:spPr/>
        <p:txBody>
          <a:bodyPr/>
          <a:lstStyle>
            <a:lvl1pPr>
              <a:defRPr/>
            </a:lvl1pPr>
          </a:lstStyle>
          <a:p>
            <a:r>
              <a:rPr lang="en-US" altLang="en-US"/>
              <a:t>ENGI 242/ELEC 222</a:t>
            </a:r>
          </a:p>
        </p:txBody>
      </p:sp>
      <p:sp>
        <p:nvSpPr>
          <p:cNvPr id="7" name="Slide Number Placeholder 6">
            <a:extLst>
              <a:ext uri="{FF2B5EF4-FFF2-40B4-BE49-F238E27FC236}">
                <a16:creationId xmlns:a16="http://schemas.microsoft.com/office/drawing/2014/main" id="{3CC0934F-4228-4F8D-80EA-E1BCA28E176F}"/>
              </a:ext>
            </a:extLst>
          </p:cNvPr>
          <p:cNvSpPr>
            <a:spLocks noGrp="1"/>
          </p:cNvSpPr>
          <p:nvPr>
            <p:ph type="sldNum" sz="quarter" idx="12"/>
          </p:nvPr>
        </p:nvSpPr>
        <p:spPr/>
        <p:txBody>
          <a:bodyPr/>
          <a:lstStyle>
            <a:lvl1pPr>
              <a:defRPr/>
            </a:lvl1pPr>
          </a:lstStyle>
          <a:p>
            <a:fld id="{824D77C4-89D0-4542-836E-F05C772B16ED}" type="slidenum">
              <a:rPr lang="en-US" altLang="en-US"/>
              <a:pPr/>
              <a:t>‹#›</a:t>
            </a:fld>
            <a:endParaRPr lang="en-US" altLang="en-US"/>
          </a:p>
        </p:txBody>
      </p:sp>
    </p:spTree>
    <p:extLst>
      <p:ext uri="{BB962C8B-B14F-4D97-AF65-F5344CB8AC3E}">
        <p14:creationId xmlns:p14="http://schemas.microsoft.com/office/powerpoint/2010/main" val="1185244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2992-3852-4320-92F3-8783E2B8F2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358B3D-191A-459C-9A72-178150A2B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25484-7FA2-4935-83DC-A8A9558E27B2}"/>
              </a:ext>
            </a:extLst>
          </p:cNvPr>
          <p:cNvSpPr>
            <a:spLocks noGrp="1"/>
          </p:cNvSpPr>
          <p:nvPr>
            <p:ph type="dt" sz="half" idx="10"/>
          </p:nvPr>
        </p:nvSpPr>
        <p:spPr/>
        <p:txBody>
          <a:bodyPr/>
          <a:lstStyle>
            <a:lvl1pPr>
              <a:defRPr/>
            </a:lvl1pPr>
          </a:lstStyle>
          <a:p>
            <a:r>
              <a:rPr lang="en-US" altLang="en-US"/>
              <a:t>January 2004</a:t>
            </a:r>
          </a:p>
        </p:txBody>
      </p:sp>
      <p:sp>
        <p:nvSpPr>
          <p:cNvPr id="5" name="Footer Placeholder 4">
            <a:extLst>
              <a:ext uri="{FF2B5EF4-FFF2-40B4-BE49-F238E27FC236}">
                <a16:creationId xmlns:a16="http://schemas.microsoft.com/office/drawing/2014/main" id="{AE35D975-F9CA-4614-9C95-EF2705D4AD37}"/>
              </a:ext>
            </a:extLst>
          </p:cNvPr>
          <p:cNvSpPr>
            <a:spLocks noGrp="1"/>
          </p:cNvSpPr>
          <p:nvPr>
            <p:ph type="ftr" sz="quarter" idx="11"/>
          </p:nvPr>
        </p:nvSpPr>
        <p:spPr/>
        <p:txBody>
          <a:bodyPr/>
          <a:lstStyle>
            <a:lvl1pPr>
              <a:defRPr/>
            </a:lvl1pPr>
          </a:lstStyle>
          <a:p>
            <a:r>
              <a:rPr lang="en-US" altLang="en-US"/>
              <a:t>ENGI 242/ELEC 222</a:t>
            </a:r>
          </a:p>
        </p:txBody>
      </p:sp>
      <p:sp>
        <p:nvSpPr>
          <p:cNvPr id="6" name="Slide Number Placeholder 5">
            <a:extLst>
              <a:ext uri="{FF2B5EF4-FFF2-40B4-BE49-F238E27FC236}">
                <a16:creationId xmlns:a16="http://schemas.microsoft.com/office/drawing/2014/main" id="{FA79A735-190D-41DB-A32B-D6094A5358E3}"/>
              </a:ext>
            </a:extLst>
          </p:cNvPr>
          <p:cNvSpPr>
            <a:spLocks noGrp="1"/>
          </p:cNvSpPr>
          <p:nvPr>
            <p:ph type="sldNum" sz="quarter" idx="12"/>
          </p:nvPr>
        </p:nvSpPr>
        <p:spPr/>
        <p:txBody>
          <a:bodyPr/>
          <a:lstStyle>
            <a:lvl1pPr>
              <a:defRPr/>
            </a:lvl1pPr>
          </a:lstStyle>
          <a:p>
            <a:fld id="{666FD996-CB91-4396-817F-587971C3D643}" type="slidenum">
              <a:rPr lang="en-US" altLang="en-US"/>
              <a:pPr/>
              <a:t>‹#›</a:t>
            </a:fld>
            <a:endParaRPr lang="en-US" altLang="en-US"/>
          </a:p>
        </p:txBody>
      </p:sp>
    </p:spTree>
    <p:extLst>
      <p:ext uri="{BB962C8B-B14F-4D97-AF65-F5344CB8AC3E}">
        <p14:creationId xmlns:p14="http://schemas.microsoft.com/office/powerpoint/2010/main" val="342382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FC7389-934D-4678-9861-06F4A6532C02}"/>
              </a:ext>
            </a:extLst>
          </p:cNvPr>
          <p:cNvSpPr>
            <a:spLocks noGrp="1"/>
          </p:cNvSpPr>
          <p:nvPr>
            <p:ph type="title" orient="vert"/>
          </p:nvPr>
        </p:nvSpPr>
        <p:spPr>
          <a:xfrm>
            <a:off x="6515100" y="381000"/>
            <a:ext cx="1943100" cy="57150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9D8D1-6EB6-45DE-92D9-40EED5786336}"/>
              </a:ext>
            </a:extLst>
          </p:cNvPr>
          <p:cNvSpPr>
            <a:spLocks noGrp="1"/>
          </p:cNvSpPr>
          <p:nvPr>
            <p:ph type="body" orient="vert" idx="1"/>
          </p:nvPr>
        </p:nvSpPr>
        <p:spPr>
          <a:xfrm>
            <a:off x="685800" y="381000"/>
            <a:ext cx="56769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04A02-0CCF-43F4-B58F-8DF2D9A66979}"/>
              </a:ext>
            </a:extLst>
          </p:cNvPr>
          <p:cNvSpPr>
            <a:spLocks noGrp="1"/>
          </p:cNvSpPr>
          <p:nvPr>
            <p:ph type="dt" sz="half" idx="10"/>
          </p:nvPr>
        </p:nvSpPr>
        <p:spPr/>
        <p:txBody>
          <a:bodyPr/>
          <a:lstStyle>
            <a:lvl1pPr>
              <a:defRPr/>
            </a:lvl1pPr>
          </a:lstStyle>
          <a:p>
            <a:r>
              <a:rPr lang="en-US" altLang="en-US"/>
              <a:t>January 2004</a:t>
            </a:r>
          </a:p>
        </p:txBody>
      </p:sp>
      <p:sp>
        <p:nvSpPr>
          <p:cNvPr id="5" name="Footer Placeholder 4">
            <a:extLst>
              <a:ext uri="{FF2B5EF4-FFF2-40B4-BE49-F238E27FC236}">
                <a16:creationId xmlns:a16="http://schemas.microsoft.com/office/drawing/2014/main" id="{3DF25FD0-55E9-4E8C-BD2A-E2A2F2C57295}"/>
              </a:ext>
            </a:extLst>
          </p:cNvPr>
          <p:cNvSpPr>
            <a:spLocks noGrp="1"/>
          </p:cNvSpPr>
          <p:nvPr>
            <p:ph type="ftr" sz="quarter" idx="11"/>
          </p:nvPr>
        </p:nvSpPr>
        <p:spPr/>
        <p:txBody>
          <a:bodyPr/>
          <a:lstStyle>
            <a:lvl1pPr>
              <a:defRPr/>
            </a:lvl1pPr>
          </a:lstStyle>
          <a:p>
            <a:r>
              <a:rPr lang="en-US" altLang="en-US"/>
              <a:t>ENGI 242/ELEC 222</a:t>
            </a:r>
          </a:p>
        </p:txBody>
      </p:sp>
      <p:sp>
        <p:nvSpPr>
          <p:cNvPr id="6" name="Slide Number Placeholder 5">
            <a:extLst>
              <a:ext uri="{FF2B5EF4-FFF2-40B4-BE49-F238E27FC236}">
                <a16:creationId xmlns:a16="http://schemas.microsoft.com/office/drawing/2014/main" id="{5ED1A052-7793-4CD6-B3E3-6DF1B145B7DE}"/>
              </a:ext>
            </a:extLst>
          </p:cNvPr>
          <p:cNvSpPr>
            <a:spLocks noGrp="1"/>
          </p:cNvSpPr>
          <p:nvPr>
            <p:ph type="sldNum" sz="quarter" idx="12"/>
          </p:nvPr>
        </p:nvSpPr>
        <p:spPr/>
        <p:txBody>
          <a:bodyPr/>
          <a:lstStyle>
            <a:lvl1pPr>
              <a:defRPr/>
            </a:lvl1pPr>
          </a:lstStyle>
          <a:p>
            <a:fld id="{ADBD50D1-F5C8-4571-BAAE-0B3D2A6BDCCB}" type="slidenum">
              <a:rPr lang="en-US" altLang="en-US"/>
              <a:pPr/>
              <a:t>‹#›</a:t>
            </a:fld>
            <a:endParaRPr lang="en-US" altLang="en-US"/>
          </a:p>
        </p:txBody>
      </p:sp>
    </p:spTree>
    <p:extLst>
      <p:ext uri="{BB962C8B-B14F-4D97-AF65-F5344CB8AC3E}">
        <p14:creationId xmlns:p14="http://schemas.microsoft.com/office/powerpoint/2010/main" val="2227775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DD50E7-F4E8-43FA-A77E-AF11C12488A1}"/>
              </a:ext>
            </a:extLst>
          </p:cNvPr>
          <p:cNvSpPr>
            <a:spLocks noGrp="1"/>
          </p:cNvSpPr>
          <p:nvPr>
            <p:ph/>
          </p:nvPr>
        </p:nvSpPr>
        <p:spPr>
          <a:xfrm>
            <a:off x="685800" y="381000"/>
            <a:ext cx="7772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C8B5B46-B857-456D-9044-273F1160DE69}"/>
              </a:ext>
            </a:extLst>
          </p:cNvPr>
          <p:cNvSpPr>
            <a:spLocks noGrp="1"/>
          </p:cNvSpPr>
          <p:nvPr>
            <p:ph type="dt" sz="half" idx="10"/>
          </p:nvPr>
        </p:nvSpPr>
        <p:spPr>
          <a:xfrm>
            <a:off x="685800" y="6248400"/>
            <a:ext cx="1905000" cy="457200"/>
          </a:xfrm>
        </p:spPr>
        <p:txBody>
          <a:bodyPr/>
          <a:lstStyle>
            <a:lvl1pPr>
              <a:defRPr/>
            </a:lvl1pPr>
          </a:lstStyle>
          <a:p>
            <a:r>
              <a:rPr lang="en-US" altLang="en-US"/>
              <a:t>January 2004</a:t>
            </a:r>
          </a:p>
        </p:txBody>
      </p:sp>
      <p:sp>
        <p:nvSpPr>
          <p:cNvPr id="4" name="Footer Placeholder 3">
            <a:extLst>
              <a:ext uri="{FF2B5EF4-FFF2-40B4-BE49-F238E27FC236}">
                <a16:creationId xmlns:a16="http://schemas.microsoft.com/office/drawing/2014/main" id="{CBB4B1B0-D91C-47D0-B9D5-BE7F447F7D2E}"/>
              </a:ext>
            </a:extLst>
          </p:cNvPr>
          <p:cNvSpPr>
            <a:spLocks noGrp="1"/>
          </p:cNvSpPr>
          <p:nvPr>
            <p:ph type="ftr" sz="quarter" idx="11"/>
          </p:nvPr>
        </p:nvSpPr>
        <p:spPr>
          <a:xfrm>
            <a:off x="3124200" y="6248400"/>
            <a:ext cx="2895600" cy="457200"/>
          </a:xfrm>
        </p:spPr>
        <p:txBody>
          <a:bodyPr/>
          <a:lstStyle>
            <a:lvl1pPr>
              <a:defRPr/>
            </a:lvl1pPr>
          </a:lstStyle>
          <a:p>
            <a:r>
              <a:rPr lang="en-US" altLang="en-US"/>
              <a:t>ENGI 242/ELEC 222</a:t>
            </a:r>
          </a:p>
        </p:txBody>
      </p:sp>
      <p:sp>
        <p:nvSpPr>
          <p:cNvPr id="5" name="Slide Number Placeholder 4">
            <a:extLst>
              <a:ext uri="{FF2B5EF4-FFF2-40B4-BE49-F238E27FC236}">
                <a16:creationId xmlns:a16="http://schemas.microsoft.com/office/drawing/2014/main" id="{13793AC1-BEF3-4A03-B4CF-A92E26B1B4B0}"/>
              </a:ext>
            </a:extLst>
          </p:cNvPr>
          <p:cNvSpPr>
            <a:spLocks noGrp="1"/>
          </p:cNvSpPr>
          <p:nvPr>
            <p:ph type="sldNum" sz="quarter" idx="12"/>
          </p:nvPr>
        </p:nvSpPr>
        <p:spPr>
          <a:xfrm>
            <a:off x="6553200" y="6248400"/>
            <a:ext cx="1905000" cy="457200"/>
          </a:xfrm>
        </p:spPr>
        <p:txBody>
          <a:bodyPr/>
          <a:lstStyle>
            <a:lvl1pPr>
              <a:defRPr/>
            </a:lvl1pPr>
          </a:lstStyle>
          <a:p>
            <a:fld id="{FAAC3AAF-68E8-4347-B3D2-FC6C71E90FF4}" type="slidenum">
              <a:rPr lang="en-US" altLang="en-US"/>
              <a:pPr/>
              <a:t>‹#›</a:t>
            </a:fld>
            <a:endParaRPr lang="en-US" altLang="en-US"/>
          </a:p>
        </p:txBody>
      </p:sp>
    </p:spTree>
    <p:extLst>
      <p:ext uri="{BB962C8B-B14F-4D97-AF65-F5344CB8AC3E}">
        <p14:creationId xmlns:p14="http://schemas.microsoft.com/office/powerpoint/2010/main" val="119249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11-Jun-23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1FE20B-065C-4FDC-A658-F24F455A9550}"/>
              </a:ext>
            </a:extLst>
          </p:cNvPr>
          <p:cNvSpPr>
            <a:spLocks noGrp="1" noChangeArrowheads="1"/>
          </p:cNvSpPr>
          <p:nvPr>
            <p:ph type="title"/>
          </p:nvPr>
        </p:nvSpPr>
        <p:spPr bwMode="auto">
          <a:xfrm>
            <a:off x="685800" y="3810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5796BF8-6410-4A8A-827B-5ACA5AA39E77}"/>
              </a:ext>
            </a:extLst>
          </p:cNvPr>
          <p:cNvSpPr>
            <a:spLocks noGrp="1" noChangeArrowheads="1"/>
          </p:cNvSpPr>
          <p:nvPr>
            <p:ph type="body" idx="1"/>
          </p:nvPr>
        </p:nvSpPr>
        <p:spPr bwMode="auto">
          <a:xfrm>
            <a:off x="685800" y="9906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63C0F8E-333B-404B-B7AD-1AA517A847B3}"/>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1" i="0">
                <a:latin typeface="+mn-lt"/>
              </a:defRPr>
            </a:lvl1pPr>
          </a:lstStyle>
          <a:p>
            <a:r>
              <a:rPr lang="en-US" altLang="en-US"/>
              <a:t>January 2004</a:t>
            </a:r>
          </a:p>
        </p:txBody>
      </p:sp>
      <p:sp>
        <p:nvSpPr>
          <p:cNvPr id="1029" name="Rectangle 5">
            <a:extLst>
              <a:ext uri="{FF2B5EF4-FFF2-40B4-BE49-F238E27FC236}">
                <a16:creationId xmlns:a16="http://schemas.microsoft.com/office/drawing/2014/main" id="{A0AB1CC9-BC57-45C3-989E-4A51B49DB1C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b="1" i="0">
                <a:latin typeface="+mn-lt"/>
              </a:defRPr>
            </a:lvl1pPr>
          </a:lstStyle>
          <a:p>
            <a:r>
              <a:rPr lang="en-US" altLang="en-US"/>
              <a:t>ENGI 242/ELEC 222</a:t>
            </a:r>
          </a:p>
        </p:txBody>
      </p:sp>
      <p:sp>
        <p:nvSpPr>
          <p:cNvPr id="1030" name="Rectangle 6">
            <a:extLst>
              <a:ext uri="{FF2B5EF4-FFF2-40B4-BE49-F238E27FC236}">
                <a16:creationId xmlns:a16="http://schemas.microsoft.com/office/drawing/2014/main" id="{9BF58EB2-CE31-4B17-9F5B-9D4714C6740C}"/>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i="0">
                <a:latin typeface="+mn-lt"/>
              </a:defRPr>
            </a:lvl1pPr>
          </a:lstStyle>
          <a:p>
            <a:fld id="{084BCF35-AD5A-4796-B548-32AC45DDBED6}" type="slidenum">
              <a:rPr lang="en-US" altLang="en-US"/>
              <a:pPr/>
              <a:t>‹#›</a:t>
            </a:fld>
            <a:endParaRPr lang="en-US" altLang="en-US"/>
          </a:p>
        </p:txBody>
      </p:sp>
    </p:spTree>
    <p:extLst>
      <p:ext uri="{BB962C8B-B14F-4D97-AF65-F5344CB8AC3E}">
        <p14:creationId xmlns:p14="http://schemas.microsoft.com/office/powerpoint/2010/main" val="2156703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ctr" rtl="0" eaLnBrk="0" fontAlgn="base" hangingPunct="0">
        <a:spcBef>
          <a:spcPct val="0"/>
        </a:spcBef>
        <a:spcAft>
          <a:spcPct val="0"/>
        </a:spcAft>
        <a:defRPr sz="3600" b="1" kern="1200">
          <a:solidFill>
            <a:srgbClr val="BE0000"/>
          </a:solidFill>
          <a:latin typeface="+mj-lt"/>
          <a:ea typeface="+mj-ea"/>
          <a:cs typeface="+mj-cs"/>
        </a:defRPr>
      </a:lvl1pPr>
      <a:lvl2pPr algn="ctr" rtl="0" eaLnBrk="0" fontAlgn="base" hangingPunct="0">
        <a:spcBef>
          <a:spcPct val="0"/>
        </a:spcBef>
        <a:spcAft>
          <a:spcPct val="0"/>
        </a:spcAft>
        <a:defRPr sz="3600" b="1">
          <a:solidFill>
            <a:srgbClr val="BE0000"/>
          </a:solidFill>
          <a:latin typeface="Times New Roman" panose="02020603050405020304" pitchFamily="18" charset="0"/>
        </a:defRPr>
      </a:lvl2pPr>
      <a:lvl3pPr algn="ctr" rtl="0" eaLnBrk="0" fontAlgn="base" hangingPunct="0">
        <a:spcBef>
          <a:spcPct val="0"/>
        </a:spcBef>
        <a:spcAft>
          <a:spcPct val="0"/>
        </a:spcAft>
        <a:defRPr sz="3600" b="1">
          <a:solidFill>
            <a:srgbClr val="BE0000"/>
          </a:solidFill>
          <a:latin typeface="Times New Roman" panose="02020603050405020304" pitchFamily="18" charset="0"/>
        </a:defRPr>
      </a:lvl3pPr>
      <a:lvl4pPr algn="ctr" rtl="0" eaLnBrk="0" fontAlgn="base" hangingPunct="0">
        <a:spcBef>
          <a:spcPct val="0"/>
        </a:spcBef>
        <a:spcAft>
          <a:spcPct val="0"/>
        </a:spcAft>
        <a:defRPr sz="3600" b="1">
          <a:solidFill>
            <a:srgbClr val="BE0000"/>
          </a:solidFill>
          <a:latin typeface="Times New Roman" panose="02020603050405020304" pitchFamily="18" charset="0"/>
        </a:defRPr>
      </a:lvl4pPr>
      <a:lvl5pPr algn="ctr" rtl="0" eaLnBrk="0" fontAlgn="base" hangingPunct="0">
        <a:spcBef>
          <a:spcPct val="0"/>
        </a:spcBef>
        <a:spcAft>
          <a:spcPct val="0"/>
        </a:spcAft>
        <a:defRPr sz="3600" b="1">
          <a:solidFill>
            <a:srgbClr val="BE0000"/>
          </a:solidFill>
          <a:latin typeface="Times New Roman" panose="02020603050405020304" pitchFamily="18" charset="0"/>
        </a:defRPr>
      </a:lvl5pPr>
      <a:lvl6pPr marL="457200" algn="ctr" rtl="0" eaLnBrk="0" fontAlgn="base" hangingPunct="0">
        <a:spcBef>
          <a:spcPct val="0"/>
        </a:spcBef>
        <a:spcAft>
          <a:spcPct val="0"/>
        </a:spcAft>
        <a:defRPr sz="3600" b="1">
          <a:solidFill>
            <a:srgbClr val="BE0000"/>
          </a:solidFill>
          <a:latin typeface="Times New Roman" panose="02020603050405020304" pitchFamily="18" charset="0"/>
        </a:defRPr>
      </a:lvl6pPr>
      <a:lvl7pPr marL="914400" algn="ctr" rtl="0" eaLnBrk="0" fontAlgn="base" hangingPunct="0">
        <a:spcBef>
          <a:spcPct val="0"/>
        </a:spcBef>
        <a:spcAft>
          <a:spcPct val="0"/>
        </a:spcAft>
        <a:defRPr sz="3600" b="1">
          <a:solidFill>
            <a:srgbClr val="BE0000"/>
          </a:solidFill>
          <a:latin typeface="Times New Roman" panose="02020603050405020304" pitchFamily="18" charset="0"/>
        </a:defRPr>
      </a:lvl7pPr>
      <a:lvl8pPr marL="1371600" algn="ctr" rtl="0" eaLnBrk="0" fontAlgn="base" hangingPunct="0">
        <a:spcBef>
          <a:spcPct val="0"/>
        </a:spcBef>
        <a:spcAft>
          <a:spcPct val="0"/>
        </a:spcAft>
        <a:defRPr sz="3600" b="1">
          <a:solidFill>
            <a:srgbClr val="BE0000"/>
          </a:solidFill>
          <a:latin typeface="Times New Roman" panose="02020603050405020304" pitchFamily="18" charset="0"/>
        </a:defRPr>
      </a:lvl8pPr>
      <a:lvl9pPr marL="1828800" algn="ctr" rtl="0" eaLnBrk="0" fontAlgn="base" hangingPunct="0">
        <a:spcBef>
          <a:spcPct val="0"/>
        </a:spcBef>
        <a:spcAft>
          <a:spcPct val="0"/>
        </a:spcAft>
        <a:defRPr sz="3600" b="1">
          <a:solidFill>
            <a:srgbClr val="BE0000"/>
          </a:solidFill>
          <a:latin typeface="Times New Roman" panose="02020603050405020304" pitchFamily="18" charset="0"/>
        </a:defRPr>
      </a:lvl9pPr>
    </p:titleStyle>
    <p:bodyStyle>
      <a:lvl1pPr marL="342900" indent="-342900" algn="l" rtl="0" eaLnBrk="0" fontAlgn="base" hangingPunct="0">
        <a:spcBef>
          <a:spcPct val="15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15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15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15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15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4.bin"/><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9.wmf"/><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4.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9.wdp"/></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5.bin"/><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wmf"/><Relationship Id="rId9"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7.w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oleObject" Target="../embeddings/oleObject6.bin"/><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17.wdp"/><Relationship Id="rId3" Type="http://schemas.openxmlformats.org/officeDocument/2006/relationships/image" Target="../media/image60.png"/><Relationship Id="rId7" Type="http://schemas.microsoft.com/office/2007/relationships/hdphoto" Target="../media/hdphoto14.wdp"/><Relationship Id="rId12"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0.png"/><Relationship Id="rId11" Type="http://schemas.microsoft.com/office/2007/relationships/hdphoto" Target="../media/hdphoto16.wdp"/><Relationship Id="rId5" Type="http://schemas.openxmlformats.org/officeDocument/2006/relationships/image" Target="../media/image69.png"/><Relationship Id="rId10" Type="http://schemas.openxmlformats.org/officeDocument/2006/relationships/image" Target="../media/image72.png"/><Relationship Id="rId4" Type="http://schemas.microsoft.com/office/2007/relationships/hdphoto" Target="../media/hdphoto13.wdp"/><Relationship Id="rId9"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6.png"/><Relationship Id="rId5" Type="http://schemas.microsoft.com/office/2007/relationships/hdphoto" Target="../media/hdphoto19.wdp"/><Relationship Id="rId4" Type="http://schemas.openxmlformats.org/officeDocument/2006/relationships/image" Target="../media/image75.png"/><Relationship Id="rId9" Type="http://schemas.microsoft.com/office/2007/relationships/hdphoto" Target="../media/hdphoto21.wdp"/></Relationships>
</file>

<file path=ppt/slides/_rels/slide34.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7.bin"/><Relationship Id="rId7" Type="http://schemas.openxmlformats.org/officeDocument/2006/relationships/image" Target="../media/image79.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80.png"/><Relationship Id="rId4" Type="http://schemas.openxmlformats.org/officeDocument/2006/relationships/image" Target="../media/image78.wmf"/><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81.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0.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11" Type="http://schemas.microsoft.com/office/2007/relationships/hdphoto" Target="../media/hdphoto28.wdp"/><Relationship Id="rId5" Type="http://schemas.microsoft.com/office/2007/relationships/hdphoto" Target="../media/hdphoto25.wdp"/><Relationship Id="rId10" Type="http://schemas.openxmlformats.org/officeDocument/2006/relationships/image" Target="../media/image91.png"/><Relationship Id="rId4" Type="http://schemas.openxmlformats.org/officeDocument/2006/relationships/image" Target="../media/image88.png"/><Relationship Id="rId9" Type="http://schemas.microsoft.com/office/2007/relationships/hdphoto" Target="../media/hdphoto27.wdp"/></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93.png"/><Relationship Id="rId4" Type="http://schemas.microsoft.com/office/2007/relationships/hdphoto" Target="../media/hdphoto29.wdp"/></Relationships>
</file>

<file path=ppt/slides/_rels/slide39.xml.rels><?xml version="1.0" encoding="UTF-8" standalone="yes"?>
<Relationships xmlns="http://schemas.openxmlformats.org/package/2006/relationships"><Relationship Id="rId3" Type="http://schemas.microsoft.com/office/2007/relationships/hdphoto" Target="../media/hdphoto31.wdp"/><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microsoft.com/office/2007/relationships/hdphoto" Target="../media/hdphoto32.wdp"/><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3.wdp"/><Relationship Id="rId7" Type="http://schemas.microsoft.com/office/2007/relationships/hdphoto" Target="../media/hdphoto35.wdp"/><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34.wdp"/><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2.w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8" Type="http://schemas.openxmlformats.org/officeDocument/2006/relationships/image" Target="../media/image117.png"/><Relationship Id="rId3" Type="http://schemas.microsoft.com/office/2007/relationships/hdphoto" Target="../media/hdphoto36.wdp"/><Relationship Id="rId7"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62.png"/><Relationship Id="rId9"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8.wmf"/><Relationship Id="rId5" Type="http://schemas.openxmlformats.org/officeDocument/2006/relationships/oleObject" Target="../embeddings/oleObject11.bin"/><Relationship Id="rId4" Type="http://schemas.openxmlformats.org/officeDocument/2006/relationships/image" Target="../media/image107.wmf"/></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37.wdp"/></Relationships>
</file>

<file path=ppt/slides/_rels/slide49.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30.png"/><Relationship Id="rId7" Type="http://schemas.openxmlformats.org/officeDocument/2006/relationships/oleObject" Target="../embeddings/oleObject13.bin"/><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3.wmf"/></Relationships>
</file>

<file path=ppt/slides/_rels/slide5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6.png"/><Relationship Id="rId7"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19.png"/><Relationship Id="rId4" Type="http://schemas.openxmlformats.org/officeDocument/2006/relationships/image" Target="../media/image62.png"/><Relationship Id="rId9"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4.wmf"/><Relationship Id="rId5" Type="http://schemas.openxmlformats.org/officeDocument/2006/relationships/oleObject" Target="../embeddings/oleObject16.bin"/><Relationship Id="rId4" Type="http://schemas.openxmlformats.org/officeDocument/2006/relationships/image" Target="../media/image107.wmf"/></Relationships>
</file>

<file path=ppt/slides/_rels/slide54.xml.rels><?xml version="1.0" encoding="UTF-8" standalone="yes"?>
<Relationships xmlns="http://schemas.openxmlformats.org/package/2006/relationships"><Relationship Id="rId8" Type="http://schemas.microsoft.com/office/2007/relationships/hdphoto" Target="../media/hdphoto40.wdp"/><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7.xml"/><Relationship Id="rId6" Type="http://schemas.microsoft.com/office/2007/relationships/hdphoto" Target="../media/hdphoto39.wdp"/><Relationship Id="rId5" Type="http://schemas.openxmlformats.org/officeDocument/2006/relationships/image" Target="../media/image128.png"/><Relationship Id="rId4" Type="http://schemas.microsoft.com/office/2007/relationships/hdphoto" Target="../media/hdphoto38.wdp"/></Relationships>
</file>

<file path=ppt/slides/_rels/slide55.xml.rels><?xml version="1.0" encoding="UTF-8" standalone="yes"?>
<Relationships xmlns="http://schemas.openxmlformats.org/package/2006/relationships"><Relationship Id="rId8" Type="http://schemas.microsoft.com/office/2007/relationships/hdphoto" Target="../media/hdphoto43.wdp"/><Relationship Id="rId3" Type="http://schemas.openxmlformats.org/officeDocument/2006/relationships/image" Target="../media/image134.pn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42.wdp"/><Relationship Id="rId5" Type="http://schemas.openxmlformats.org/officeDocument/2006/relationships/image" Target="../media/image135.png"/><Relationship Id="rId4" Type="http://schemas.microsoft.com/office/2007/relationships/hdphoto" Target="../media/hdphoto41.wdp"/></Relationships>
</file>

<file path=ppt/slides/_rels/slide56.xml.rels><?xml version="1.0" encoding="UTF-8" standalone="yes"?>
<Relationships xmlns="http://schemas.openxmlformats.org/package/2006/relationships"><Relationship Id="rId8" Type="http://schemas.microsoft.com/office/2007/relationships/hdphoto" Target="../media/hdphoto46.wdp"/><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45.wdp"/><Relationship Id="rId5" Type="http://schemas.openxmlformats.org/officeDocument/2006/relationships/image" Target="../media/image143.png"/><Relationship Id="rId4" Type="http://schemas.microsoft.com/office/2007/relationships/hdphoto" Target="../media/hdphoto44.wdp"/></Relationships>
</file>

<file path=ppt/slides/_rels/slide57.xml.rels><?xml version="1.0" encoding="UTF-8" standalone="yes"?>
<Relationships xmlns="http://schemas.openxmlformats.org/package/2006/relationships"><Relationship Id="rId8" Type="http://schemas.microsoft.com/office/2007/relationships/hdphoto" Target="../media/hdphoto48.wdp"/><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47.wdp"/><Relationship Id="rId5" Type="http://schemas.openxmlformats.org/officeDocument/2006/relationships/image" Target="../media/image147.png"/><Relationship Id="rId4"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9.wdp"/></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50.wdp"/></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microsoft.com/office/2007/relationships/hdphoto" Target="../media/hdphoto51.wdp"/><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2.wmf"/><Relationship Id="rId11" Type="http://schemas.openxmlformats.org/officeDocument/2006/relationships/image" Target="../media/image155.png"/><Relationship Id="rId5" Type="http://schemas.openxmlformats.org/officeDocument/2006/relationships/oleObject" Target="../embeddings/oleObject19.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8" Type="http://schemas.microsoft.com/office/2007/relationships/hdphoto" Target="../media/hdphoto54.wdp"/><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microsoft.com/office/2007/relationships/hdphoto" Target="../media/hdphoto53.wdp"/><Relationship Id="rId5" Type="http://schemas.openxmlformats.org/officeDocument/2006/relationships/image" Target="../media/image157.png"/><Relationship Id="rId4" Type="http://schemas.microsoft.com/office/2007/relationships/hdphoto" Target="../media/hdphoto52.wdp"/></Relationships>
</file>

<file path=ppt/slides/_rels/slide62.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60.wmf"/><Relationship Id="rId5" Type="http://schemas.openxmlformats.org/officeDocument/2006/relationships/oleObject" Target="../embeddings/oleObject23.bin"/><Relationship Id="rId4" Type="http://schemas.openxmlformats.org/officeDocument/2006/relationships/image" Target="../media/image159.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0300" y="2686051"/>
            <a:ext cx="4171950" cy="507831"/>
          </a:xfrm>
          <a:prstGeom prst="rect">
            <a:avLst/>
          </a:prstGeom>
        </p:spPr>
        <p:txBody>
          <a:bodyPr wrap="square">
            <a:spAutoFit/>
          </a:bodyPr>
          <a:lstStyle/>
          <a:p>
            <a:pPr algn="ctr"/>
            <a:r>
              <a:rPr lang="en-US" sz="2700" b="1" dirty="0">
                <a:solidFill>
                  <a:srgbClr val="FFC000"/>
                </a:solidFill>
              </a:rPr>
              <a:t>BJTs-DC Biasing</a:t>
            </a:r>
            <a:endParaRPr lang="en-US" sz="2700" dirty="0">
              <a:solidFill>
                <a:srgbClr val="FFC000"/>
              </a:solidFill>
            </a:endParaRPr>
          </a:p>
        </p:txBody>
      </p:sp>
    </p:spTree>
    <p:extLst>
      <p:ext uri="{BB962C8B-B14F-4D97-AF65-F5344CB8AC3E}">
        <p14:creationId xmlns:p14="http://schemas.microsoft.com/office/powerpoint/2010/main" val="21549542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Text Box 9">
            <a:extLst>
              <a:ext uri="{FF2B5EF4-FFF2-40B4-BE49-F238E27FC236}">
                <a16:creationId xmlns:a16="http://schemas.microsoft.com/office/drawing/2014/main" id="{9F980F63-B22D-4CFE-A845-E3406F4EBC70}"/>
              </a:ext>
            </a:extLst>
          </p:cNvPr>
          <p:cNvSpPr txBox="1">
            <a:spLocks noChangeArrowheads="1"/>
          </p:cNvSpPr>
          <p:nvPr/>
        </p:nvSpPr>
        <p:spPr bwMode="auto">
          <a:xfrm>
            <a:off x="1828800" y="342900"/>
            <a:ext cx="5105401"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Fixed Bias Circuit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0123BF2-722F-43CB-ACC2-2EF7F4030319}"/>
                  </a:ext>
                </a:extLst>
              </p:cNvPr>
              <p:cNvSpPr/>
              <p:nvPr/>
            </p:nvSpPr>
            <p:spPr>
              <a:xfrm>
                <a:off x="933450" y="984250"/>
                <a:ext cx="7277100" cy="2784288"/>
              </a:xfrm>
              <a:prstGeom prst="rect">
                <a:avLst/>
              </a:prstGeom>
            </p:spPr>
            <p:txBody>
              <a:bodyPr wrap="square">
                <a:spAutoFit/>
              </a:bodyPr>
              <a:lstStyle/>
              <a:p>
                <a:pPr algn="just">
                  <a:buFont typeface="Arial" pitchFamily="34" charset="0"/>
                  <a:buChar char="•"/>
                  <a:defRPr/>
                </a:pPr>
                <a:r>
                  <a:rPr lang="en-GB" sz="2000" dirty="0">
                    <a:latin typeface="Times New Roman" panose="02020603050405020304" pitchFamily="18" charset="0"/>
                    <a:cs typeface="Times New Roman" panose="02020603050405020304" pitchFamily="18" charset="0"/>
                  </a:rPr>
                  <a:t>A fixed bias has both ac and dc signal, to find the Q-point we will first DC analysis the network. </a:t>
                </a:r>
              </a:p>
              <a:p>
                <a:pPr algn="just">
                  <a:buFont typeface="Arial" pitchFamily="34" charset="0"/>
                  <a:buChar char="•"/>
                  <a:defRPr/>
                </a:pPr>
                <a:r>
                  <a:rPr lang="en-GB" sz="2000" dirty="0">
                    <a:latin typeface="Times New Roman" panose="02020603050405020304" pitchFamily="18" charset="0"/>
                    <a:cs typeface="Times New Roman" panose="02020603050405020304" pitchFamily="18" charset="0"/>
                  </a:rPr>
                  <a:t>For the dc analysis the network can be isolated from the indicated ac levels, by replacing the capacitors with an open circuit equivalent. </a:t>
                </a:r>
              </a:p>
              <a:p>
                <a:pPr algn="just">
                  <a:defRPr/>
                </a:pPr>
                <a:endParaRPr lang="en-GB" sz="1000" dirty="0">
                  <a:latin typeface="Times New Roman" panose="02020603050405020304" pitchFamily="18" charset="0"/>
                  <a:cs typeface="Times New Roman" panose="02020603050405020304" pitchFamily="18" charset="0"/>
                </a:endParaRPr>
              </a:p>
              <a:p>
                <a:pPr algn="ctr">
                  <a:defRPr/>
                </a:pPr>
                <a14:m>
                  <m:oMath xmlns:m="http://schemas.openxmlformats.org/officeDocument/2006/math">
                    <m:sSub>
                      <m:sSubPr>
                        <m:ctrlPr>
                          <a:rPr lang="en-GB"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𝑐</m:t>
                        </m:r>
                      </m:sub>
                    </m:sSub>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1</m:t>
                        </m:r>
                      </m:num>
                      <m:den>
                        <m:r>
                          <a:rPr lang="en-US" sz="2000" b="0" i="1" smtClean="0">
                            <a:latin typeface="Cambria Math" panose="02040503050406030204" pitchFamily="18" charset="0"/>
                            <a:cs typeface="Times New Roman" panose="02020603050405020304" pitchFamily="18" charset="0"/>
                          </a:rPr>
                          <m:t>2</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𝜋</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𝑓𝐶</m:t>
                        </m:r>
                      </m:den>
                    </m:f>
                    <m:r>
                      <a:rPr lang="en-US" sz="2000" b="0" i="1" smtClean="0">
                        <a:latin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1</m:t>
                        </m:r>
                      </m:num>
                      <m:den>
                        <m:r>
                          <a:rPr lang="en-US" sz="2000" i="1">
                            <a:latin typeface="Cambria Math" panose="02040503050406030204" pitchFamily="18" charset="0"/>
                            <a:cs typeface="Times New Roman" panose="02020603050405020304" pitchFamily="18" charset="0"/>
                          </a:rPr>
                          <m:t>2</m:t>
                        </m:r>
                        <m:r>
                          <a:rPr lang="en-US" sz="2000" i="1">
                            <a:latin typeface="Cambria Math" panose="02040503050406030204" pitchFamily="18" charset="0"/>
                            <a:ea typeface="Cambria Math" panose="02040503050406030204" pitchFamily="18" charset="0"/>
                            <a:cs typeface="Times New Roman" panose="02020603050405020304" pitchFamily="18" charset="0"/>
                          </a:rPr>
                          <m:t>𝜋</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𝐶</m:t>
                        </m:r>
                      </m:den>
                    </m:f>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2000" b="0" i="1" smtClean="0">
                        <a:latin typeface="Cambria Math" panose="02040503050406030204" pitchFamily="18" charset="0"/>
                        <a:ea typeface="Cambria Math" panose="02040503050406030204" pitchFamily="18" charset="0"/>
                        <a:cs typeface="Times New Roman" panose="02020603050405020304" pitchFamily="18" charset="0"/>
                      </a:rPr>
                      <m:t>Ω</m:t>
                    </m:r>
                  </m:oMath>
                </a14:m>
                <a:r>
                  <a:rPr lang="en-GB" sz="2000" dirty="0">
                    <a:latin typeface="Times New Roman" panose="02020603050405020304" pitchFamily="18" charset="0"/>
                    <a:cs typeface="Times New Roman" panose="02020603050405020304" pitchFamily="18" charset="0"/>
                  </a:rPr>
                  <a:t> for dc signal </a:t>
                </a:r>
                <a:r>
                  <a:rPr lang="en-GB" sz="2000" i="1" dirty="0">
                    <a:latin typeface="Times New Roman" panose="02020603050405020304" pitchFamily="18" charset="0"/>
                    <a:cs typeface="Times New Roman" panose="02020603050405020304" pitchFamily="18" charset="0"/>
                  </a:rPr>
                  <a:t>f</a:t>
                </a:r>
                <a:r>
                  <a:rPr lang="en-GB" sz="2000" dirty="0">
                    <a:latin typeface="Times New Roman" panose="02020603050405020304" pitchFamily="18" charset="0"/>
                    <a:cs typeface="Times New Roman" panose="02020603050405020304" pitchFamily="18" charset="0"/>
                  </a:rPr>
                  <a:t>=0 Hz</a:t>
                </a:r>
              </a:p>
              <a:p>
                <a:pPr algn="just">
                  <a:defRPr/>
                </a:pPr>
                <a:endParaRPr lang="en-GB" sz="800" dirty="0">
                  <a:latin typeface="Times New Roman" panose="02020603050405020304" pitchFamily="18" charset="0"/>
                  <a:cs typeface="Times New Roman" panose="02020603050405020304" pitchFamily="18" charset="0"/>
                </a:endParaRPr>
              </a:p>
              <a:p>
                <a:pPr algn="just">
                  <a:buFont typeface="Arial" pitchFamily="34" charset="0"/>
                  <a:buChar char="•"/>
                  <a:defRPr/>
                </a:pPr>
                <a:r>
                  <a:rPr lang="en-GB" sz="2000" dirty="0">
                    <a:latin typeface="Times New Roman" panose="02020603050405020304" pitchFamily="18" charset="0"/>
                    <a:cs typeface="Times New Roman" panose="02020603050405020304" pitchFamily="18" charset="0"/>
                  </a:rPr>
                  <a:t> In addition, the dc supply </a:t>
                </a:r>
                <a:r>
                  <a:rPr lang="en-GB" sz="2000" i="1" dirty="0">
                    <a:latin typeface="Times New Roman" panose="02020603050405020304" pitchFamily="18" charset="0"/>
                    <a:cs typeface="Times New Roman" panose="02020603050405020304" pitchFamily="18" charset="0"/>
                  </a:rPr>
                  <a:t>V</a:t>
                </a:r>
                <a:r>
                  <a:rPr lang="en-GB" sz="2000" i="1" baseline="-25000" dirty="0">
                    <a:latin typeface="Times New Roman" panose="02020603050405020304" pitchFamily="18" charset="0"/>
                    <a:cs typeface="Times New Roman" panose="02020603050405020304" pitchFamily="18" charset="0"/>
                  </a:rPr>
                  <a:t>CC</a:t>
                </a:r>
                <a:r>
                  <a:rPr lang="en-GB" sz="2000" i="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can be separated into two supplies (for analysis purposes only) </a:t>
                </a:r>
              </a:p>
            </p:txBody>
          </p:sp>
        </mc:Choice>
        <mc:Fallback xmlns="">
          <p:sp>
            <p:nvSpPr>
              <p:cNvPr id="6" name="Rectangle 5">
                <a:extLst>
                  <a:ext uri="{FF2B5EF4-FFF2-40B4-BE49-F238E27FC236}">
                    <a16:creationId xmlns:a16="http://schemas.microsoft.com/office/drawing/2014/main" id="{90123BF2-722F-43CB-ACC2-2EF7F4030319}"/>
                  </a:ext>
                </a:extLst>
              </p:cNvPr>
              <p:cNvSpPr>
                <a:spLocks noRot="1" noChangeAspect="1" noMove="1" noResize="1" noEditPoints="1" noAdjustHandles="1" noChangeArrowheads="1" noChangeShapeType="1" noTextEdit="1"/>
              </p:cNvSpPr>
              <p:nvPr/>
            </p:nvSpPr>
            <p:spPr>
              <a:xfrm>
                <a:off x="933450" y="984250"/>
                <a:ext cx="7277100" cy="2784288"/>
              </a:xfrm>
              <a:prstGeom prst="rect">
                <a:avLst/>
              </a:prstGeom>
              <a:blipFill>
                <a:blip r:embed="rId3"/>
                <a:stretch>
                  <a:fillRect l="-838" t="-1094" r="-9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0AD393-B1DD-4A18-97BC-E7BB48C3E4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3400" y="3768538"/>
            <a:ext cx="3940952" cy="2774656"/>
          </a:xfrm>
          <a:prstGeom prst="rect">
            <a:avLst/>
          </a:prstGeom>
        </p:spPr>
      </p:pic>
      <p:pic>
        <p:nvPicPr>
          <p:cNvPr id="7" name="Picture 6">
            <a:extLst>
              <a:ext uri="{FF2B5EF4-FFF2-40B4-BE49-F238E27FC236}">
                <a16:creationId xmlns:a16="http://schemas.microsoft.com/office/drawing/2014/main" id="{7D0C07C7-D80F-4E7F-B8D5-EE265F2E46C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752698" y="3571471"/>
            <a:ext cx="3413326" cy="302518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Text Box 5">
            <a:extLst>
              <a:ext uri="{FF2B5EF4-FFF2-40B4-BE49-F238E27FC236}">
                <a16:creationId xmlns:a16="http://schemas.microsoft.com/office/drawing/2014/main" id="{14B49FB6-D170-43E1-A5CF-B110599DAEE1}"/>
              </a:ext>
            </a:extLst>
          </p:cNvPr>
          <p:cNvSpPr txBox="1">
            <a:spLocks noChangeArrowheads="1"/>
          </p:cNvSpPr>
          <p:nvPr/>
        </p:nvSpPr>
        <p:spPr bwMode="auto">
          <a:xfrm>
            <a:off x="446087" y="960916"/>
            <a:ext cx="3886200" cy="523220"/>
          </a:xfrm>
          <a:prstGeom prst="rect">
            <a:avLst/>
          </a:prstGeom>
          <a:noFill/>
          <a:ln w="9525">
            <a:noFill/>
            <a:miter lim="800000"/>
            <a:headEnd/>
            <a:tailEnd/>
          </a:ln>
          <a:effectLst/>
        </p:spPr>
        <p:txBody>
          <a:bodyPr wrap="square">
            <a:spAutoFit/>
          </a:bodyPr>
          <a:lstStyle/>
          <a:p>
            <a:pPr algn="ctr">
              <a:spcBef>
                <a:spcPct val="50000"/>
              </a:spcBef>
              <a:defRPr/>
            </a:pPr>
            <a:r>
              <a:rPr lang="en-US" sz="2800" b="1" dirty="0">
                <a:solidFill>
                  <a:srgbClr val="CC3300"/>
                </a:solidFill>
                <a:effectLst>
                  <a:outerShdw blurRad="38100" dist="38100" dir="2700000" algn="tl">
                    <a:srgbClr val="C0C0C0"/>
                  </a:outerShdw>
                </a:effectLst>
                <a:latin typeface="Times New Roman" pitchFamily="18" charset="0"/>
                <a:cs typeface="+mn-cs"/>
              </a:rPr>
              <a:t>The Base-Emitter Loop:</a:t>
            </a:r>
          </a:p>
        </p:txBody>
      </p:sp>
      <p:sp>
        <p:nvSpPr>
          <p:cNvPr id="12292" name="Text Box 16">
            <a:extLst>
              <a:ext uri="{FF2B5EF4-FFF2-40B4-BE49-F238E27FC236}">
                <a16:creationId xmlns:a16="http://schemas.microsoft.com/office/drawing/2014/main" id="{DE784091-B02D-4A3D-A4E3-912392A4C796}"/>
              </a:ext>
            </a:extLst>
          </p:cNvPr>
          <p:cNvSpPr txBox="1">
            <a:spLocks noChangeArrowheads="1"/>
          </p:cNvSpPr>
          <p:nvPr/>
        </p:nvSpPr>
        <p:spPr bwMode="auto">
          <a:xfrm>
            <a:off x="484187" y="1456227"/>
            <a:ext cx="381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dirty="0">
                <a:latin typeface="Times New Roman" panose="02020603050405020304" pitchFamily="18" charset="0"/>
              </a:rPr>
              <a:t>From Kirchhoff’s voltage law:</a:t>
            </a:r>
          </a:p>
        </p:txBody>
      </p:sp>
      <p:sp>
        <p:nvSpPr>
          <p:cNvPr id="12293" name="Text Box 17">
            <a:extLst>
              <a:ext uri="{FF2B5EF4-FFF2-40B4-BE49-F238E27FC236}">
                <a16:creationId xmlns:a16="http://schemas.microsoft.com/office/drawing/2014/main" id="{EC15B5D3-B8CB-4A3A-B157-1C2670E4397A}"/>
              </a:ext>
            </a:extLst>
          </p:cNvPr>
          <p:cNvSpPr txBox="1">
            <a:spLocks noChangeArrowheads="1"/>
          </p:cNvSpPr>
          <p:nvPr/>
        </p:nvSpPr>
        <p:spPr bwMode="auto">
          <a:xfrm>
            <a:off x="484187" y="2302669"/>
            <a:ext cx="3623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dirty="0">
                <a:latin typeface="Times New Roman" panose="02020603050405020304" pitchFamily="18" charset="0"/>
              </a:rPr>
              <a:t>Solving for base current</a:t>
            </a:r>
            <a:r>
              <a:rPr lang="en-US" altLang="ar-JO" sz="2000" dirty="0">
                <a:latin typeface="Arial" panose="020B0604020202020204" pitchFamily="34" charset="0"/>
              </a:rPr>
              <a:t>:</a:t>
            </a:r>
          </a:p>
        </p:txBody>
      </p:sp>
      <p:sp>
        <p:nvSpPr>
          <p:cNvPr id="12294" name="Rectangle 18">
            <a:extLst>
              <a:ext uri="{FF2B5EF4-FFF2-40B4-BE49-F238E27FC236}">
                <a16:creationId xmlns:a16="http://schemas.microsoft.com/office/drawing/2014/main" id="{8E102B3D-A5FC-4344-9496-D1EE547E8AF3}"/>
              </a:ext>
            </a:extLst>
          </p:cNvPr>
          <p:cNvSpPr>
            <a:spLocks noChangeArrowheads="1"/>
          </p:cNvSpPr>
          <p:nvPr/>
        </p:nvSpPr>
        <p:spPr bwMode="auto">
          <a:xfrm>
            <a:off x="927914" y="1823000"/>
            <a:ext cx="233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ClrTx/>
              <a:buFontTx/>
              <a:buNone/>
            </a:pPr>
            <a:r>
              <a:rPr lang="en-US" altLang="en-US" sz="1800" i="1" dirty="0">
                <a:latin typeface="Times New Roman" panose="02020603050405020304" pitchFamily="18" charset="0"/>
              </a:rPr>
              <a:t>+V</a:t>
            </a:r>
            <a:r>
              <a:rPr lang="en-US" altLang="en-US" sz="1800" i="1" baseline="-25000" dirty="0">
                <a:latin typeface="Times New Roman" panose="02020603050405020304" pitchFamily="18" charset="0"/>
              </a:rPr>
              <a:t>CC</a:t>
            </a:r>
            <a:r>
              <a:rPr lang="en-US" altLang="en-US" sz="1800" i="1" dirty="0">
                <a:latin typeface="Times New Roman" panose="02020603050405020304" pitchFamily="18" charset="0"/>
              </a:rPr>
              <a:t> – I</a:t>
            </a:r>
            <a:r>
              <a:rPr lang="en-US" altLang="en-US" sz="1800" i="1" baseline="-25000" dirty="0">
                <a:latin typeface="Times New Roman" panose="02020603050405020304" pitchFamily="18" charset="0"/>
              </a:rPr>
              <a:t>B</a:t>
            </a:r>
            <a:r>
              <a:rPr lang="en-US" altLang="en-US" sz="1800" i="1" dirty="0">
                <a:latin typeface="Times New Roman" panose="02020603050405020304" pitchFamily="18" charset="0"/>
              </a:rPr>
              <a:t>R</a:t>
            </a:r>
            <a:r>
              <a:rPr lang="en-US" altLang="en-US" sz="1800" i="1" baseline="-25000" dirty="0">
                <a:latin typeface="Times New Roman" panose="02020603050405020304" pitchFamily="18" charset="0"/>
              </a:rPr>
              <a:t>B</a:t>
            </a:r>
            <a:r>
              <a:rPr lang="en-US" altLang="en-US" sz="1800" i="1" dirty="0">
                <a:latin typeface="Times New Roman" panose="02020603050405020304" pitchFamily="18" charset="0"/>
              </a:rPr>
              <a:t> – V</a:t>
            </a:r>
            <a:r>
              <a:rPr lang="en-US" altLang="en-US" sz="1800" i="1" baseline="-25000" dirty="0">
                <a:latin typeface="Times New Roman" panose="02020603050405020304" pitchFamily="18" charset="0"/>
              </a:rPr>
              <a:t>BE</a:t>
            </a:r>
            <a:r>
              <a:rPr lang="en-US" altLang="en-US" sz="1800" i="1" dirty="0">
                <a:latin typeface="Times New Roman" panose="02020603050405020304" pitchFamily="18" charset="0"/>
              </a:rPr>
              <a:t> = 0</a:t>
            </a:r>
          </a:p>
        </p:txBody>
      </p:sp>
      <mc:AlternateContent xmlns:mc="http://schemas.openxmlformats.org/markup-compatibility/2006" xmlns:a14="http://schemas.microsoft.com/office/drawing/2010/main">
        <mc:Choice Requires="a14">
          <p:sp>
            <p:nvSpPr>
              <p:cNvPr id="12295" name="Object 19">
                <a:extLst>
                  <a:ext uri="{FF2B5EF4-FFF2-40B4-BE49-F238E27FC236}">
                    <a16:creationId xmlns:a16="http://schemas.microsoft.com/office/drawing/2014/main" id="{CF2C385C-D47F-49E0-B107-33321791175C}"/>
                  </a:ext>
                </a:extLst>
              </p:cNvPr>
              <p:cNvSpPr txBox="1"/>
              <p:nvPr/>
            </p:nvSpPr>
            <p:spPr bwMode="auto">
              <a:xfrm>
                <a:off x="1121603" y="2761898"/>
                <a:ext cx="2133600" cy="6905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𝐼</m:t>
                          </m:r>
                        </m:e>
                        <m:sub>
                          <m:r>
                            <a:rPr lang="en-US" sz="1600" i="1">
                              <a:solidFill>
                                <a:srgbClr val="000000"/>
                              </a:solidFill>
                              <a:latin typeface="Cambria Math" panose="02040503050406030204" pitchFamily="18" charset="0"/>
                            </a:rPr>
                            <m:t>𝐵</m:t>
                          </m:r>
                        </m:sub>
                      </m:sSub>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𝑉</m:t>
                              </m:r>
                            </m:e>
                            <m:sub>
                              <m:r>
                                <m:rPr>
                                  <m:nor/>
                                </m:rPr>
                                <a:rPr lang="en-US" sz="1600" i="1">
                                  <a:solidFill>
                                    <a:srgbClr val="000000"/>
                                  </a:solidFill>
                                  <a:latin typeface="Cambria Math" panose="02040503050406030204" pitchFamily="18" charset="0"/>
                                </a:rPr>
                                <m:t>CC</m:t>
                              </m:r>
                            </m:sub>
                          </m:sSub>
                          <m:r>
                            <a:rPr lang="en-US" sz="1600" i="1">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𝑉</m:t>
                              </m:r>
                            </m:e>
                            <m:sub>
                              <m:r>
                                <m:rPr>
                                  <m:nor/>
                                </m:rPr>
                                <a:rPr lang="en-US" sz="1600" i="1">
                                  <a:solidFill>
                                    <a:srgbClr val="000000"/>
                                  </a:solidFill>
                                  <a:latin typeface="Cambria Math" panose="02040503050406030204" pitchFamily="18" charset="0"/>
                                </a:rPr>
                                <m:t>BE</m:t>
                              </m:r>
                            </m:sub>
                          </m:sSub>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𝑅</m:t>
                              </m:r>
                            </m:e>
                            <m:sub>
                              <m:r>
                                <a:rPr lang="en-US" sz="1600" i="1">
                                  <a:solidFill>
                                    <a:srgbClr val="000000"/>
                                  </a:solidFill>
                                  <a:latin typeface="Cambria Math" panose="02040503050406030204" pitchFamily="18" charset="0"/>
                                </a:rPr>
                                <m:t>𝐵</m:t>
                              </m:r>
                            </m:sub>
                          </m:sSub>
                        </m:den>
                      </m:f>
                    </m:oMath>
                  </m:oMathPara>
                </a14:m>
                <a:endParaRPr lang="en-US" sz="1600" i="1" dirty="0"/>
              </a:p>
            </p:txBody>
          </p:sp>
        </mc:Choice>
        <mc:Fallback xmlns="">
          <p:sp>
            <p:nvSpPr>
              <p:cNvPr id="12295" name="Object 19">
                <a:extLst>
                  <a:ext uri="{FF2B5EF4-FFF2-40B4-BE49-F238E27FC236}">
                    <a16:creationId xmlns:a16="http://schemas.microsoft.com/office/drawing/2014/main" id="{CF2C385C-D47F-49E0-B107-33321791175C}"/>
                  </a:ext>
                </a:extLst>
              </p:cNvPr>
              <p:cNvSpPr txBox="1">
                <a:spLocks noRot="1" noChangeAspect="1" noMove="1" noResize="1" noEditPoints="1" noAdjustHandles="1" noChangeArrowheads="1" noChangeShapeType="1" noTextEdit="1"/>
              </p:cNvSpPr>
              <p:nvPr/>
            </p:nvSpPr>
            <p:spPr bwMode="auto">
              <a:xfrm>
                <a:off x="1121603" y="2761898"/>
                <a:ext cx="2133600" cy="690562"/>
              </a:xfrm>
              <a:prstGeom prst="rect">
                <a:avLst/>
              </a:prstGeom>
              <a:blipFill>
                <a:blip r:embed="rId3"/>
                <a:stretch>
                  <a:fillRect/>
                </a:stretch>
              </a:blipFill>
              <a:ln>
                <a:noFill/>
              </a:ln>
              <a:effectLst/>
            </p:spPr>
            <p:txBody>
              <a:bodyPr/>
              <a:lstStyle/>
              <a:p>
                <a:r>
                  <a:rPr lang="en-US">
                    <a:noFill/>
                  </a:rPr>
                  <a:t> </a:t>
                </a:r>
              </a:p>
            </p:txBody>
          </p:sp>
        </mc:Fallback>
      </mc:AlternateContent>
      <p:sp>
        <p:nvSpPr>
          <p:cNvPr id="10" name="Text Box 9">
            <a:extLst>
              <a:ext uri="{FF2B5EF4-FFF2-40B4-BE49-F238E27FC236}">
                <a16:creationId xmlns:a16="http://schemas.microsoft.com/office/drawing/2014/main" id="{2CA38370-08B8-4292-85F9-1BB4D898F137}"/>
              </a:ext>
            </a:extLst>
          </p:cNvPr>
          <p:cNvSpPr txBox="1">
            <a:spLocks noChangeArrowheads="1"/>
          </p:cNvSpPr>
          <p:nvPr/>
        </p:nvSpPr>
        <p:spPr bwMode="auto">
          <a:xfrm>
            <a:off x="1828800" y="219075"/>
            <a:ext cx="5105401"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Fixed Bias Circuit</a:t>
            </a:r>
          </a:p>
        </p:txBody>
      </p:sp>
      <p:grpSp>
        <p:nvGrpSpPr>
          <p:cNvPr id="4" name="Group 3">
            <a:extLst>
              <a:ext uri="{FF2B5EF4-FFF2-40B4-BE49-F238E27FC236}">
                <a16:creationId xmlns:a16="http://schemas.microsoft.com/office/drawing/2014/main" id="{15D866C3-4944-4B46-93FE-07A4B7F24AEA}"/>
              </a:ext>
            </a:extLst>
          </p:cNvPr>
          <p:cNvGrpSpPr/>
          <p:nvPr/>
        </p:nvGrpSpPr>
        <p:grpSpPr>
          <a:xfrm>
            <a:off x="4724400" y="972521"/>
            <a:ext cx="4076698" cy="2960334"/>
            <a:chOff x="4416426" y="1992312"/>
            <a:chExt cx="5089524" cy="3779838"/>
          </a:xfrm>
        </p:grpSpPr>
        <p:graphicFrame>
          <p:nvGraphicFramePr>
            <p:cNvPr id="14" name="Object 10">
              <a:extLst>
                <a:ext uri="{FF2B5EF4-FFF2-40B4-BE49-F238E27FC236}">
                  <a16:creationId xmlns:a16="http://schemas.microsoft.com/office/drawing/2014/main" id="{47853596-362B-4D30-9938-E15736193751}"/>
                </a:ext>
              </a:extLst>
            </p:cNvPr>
            <p:cNvGraphicFramePr>
              <a:graphicFrameLocks noChangeAspect="1"/>
            </p:cNvGraphicFramePr>
            <p:nvPr>
              <p:extLst>
                <p:ext uri="{D42A27DB-BD31-4B8C-83A1-F6EECF244321}">
                  <p14:modId xmlns:p14="http://schemas.microsoft.com/office/powerpoint/2010/main" val="1839240170"/>
                </p:ext>
              </p:extLst>
            </p:nvPr>
          </p:nvGraphicFramePr>
          <p:xfrm>
            <a:off x="6438899" y="1992312"/>
            <a:ext cx="3067051" cy="3295648"/>
          </p:xfrm>
          <a:graphic>
            <a:graphicData uri="http://schemas.openxmlformats.org/presentationml/2006/ole">
              <mc:AlternateContent xmlns:mc="http://schemas.openxmlformats.org/markup-compatibility/2006">
                <mc:Choice xmlns:v="urn:schemas-microsoft-com:vml" Requires="v">
                  <p:oleObj name="iGrafx Image Object" r:id="rId4" imgW="3067050" imgH="3295650" progId="">
                    <p:embed/>
                  </p:oleObj>
                </mc:Choice>
                <mc:Fallback>
                  <p:oleObj name="iGrafx Image Object" r:id="rId4" imgW="3067050" imgH="3295650" progId="">
                    <p:embed/>
                    <p:pic>
                      <p:nvPicPr>
                        <p:cNvPr id="14" name="Object 10">
                          <a:extLst>
                            <a:ext uri="{FF2B5EF4-FFF2-40B4-BE49-F238E27FC236}">
                              <a16:creationId xmlns:a16="http://schemas.microsoft.com/office/drawing/2014/main" id="{47853596-362B-4D30-9938-E157361937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8899" y="1992312"/>
                          <a:ext cx="3067051" cy="329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1" name="Picture 15">
              <a:extLst>
                <a:ext uri="{FF2B5EF4-FFF2-40B4-BE49-F238E27FC236}">
                  <a16:creationId xmlns:a16="http://schemas.microsoft.com/office/drawing/2014/main" id="{1AAC7795-634D-4F3D-BDD6-7D5C4F3B46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18"/>
            <a:stretch/>
          </p:blipFill>
          <p:spPr bwMode="auto">
            <a:xfrm>
              <a:off x="4416426" y="2362200"/>
              <a:ext cx="2365374" cy="340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Oval 4">
            <a:extLst>
              <a:ext uri="{FF2B5EF4-FFF2-40B4-BE49-F238E27FC236}">
                <a16:creationId xmlns:a16="http://schemas.microsoft.com/office/drawing/2014/main" id="{92AEE3A5-732C-4081-8BEE-0CDB69FF1354}"/>
              </a:ext>
            </a:extLst>
          </p:cNvPr>
          <p:cNvSpPr/>
          <p:nvPr/>
        </p:nvSpPr>
        <p:spPr>
          <a:xfrm>
            <a:off x="4430931" y="1150118"/>
            <a:ext cx="2781300" cy="2693217"/>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0C37780-AD90-4897-9C75-17F0E44F4100}"/>
              </a:ext>
            </a:extLst>
          </p:cNvPr>
          <p:cNvSpPr/>
          <p:nvPr/>
        </p:nvSpPr>
        <p:spPr>
          <a:xfrm>
            <a:off x="6906438" y="495300"/>
            <a:ext cx="1894660" cy="361473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Box 9">
            <a:extLst>
              <a:ext uri="{FF2B5EF4-FFF2-40B4-BE49-F238E27FC236}">
                <a16:creationId xmlns:a16="http://schemas.microsoft.com/office/drawing/2014/main" id="{3002B452-EAED-434A-91E0-740318D509E9}"/>
              </a:ext>
            </a:extLst>
          </p:cNvPr>
          <p:cNvSpPr txBox="1">
            <a:spLocks noChangeArrowheads="1"/>
          </p:cNvSpPr>
          <p:nvPr/>
        </p:nvSpPr>
        <p:spPr bwMode="auto">
          <a:xfrm>
            <a:off x="390030" y="3489847"/>
            <a:ext cx="4029075" cy="523220"/>
          </a:xfrm>
          <a:prstGeom prst="rect">
            <a:avLst/>
          </a:prstGeom>
          <a:noFill/>
          <a:ln w="9525">
            <a:noFill/>
            <a:miter lim="800000"/>
            <a:headEnd/>
            <a:tailEnd/>
          </a:ln>
          <a:effectLst/>
        </p:spPr>
        <p:txBody>
          <a:bodyPr wrap="square">
            <a:spAutoFit/>
          </a:bodyPr>
          <a:lstStyle/>
          <a:p>
            <a:pPr algn="ctr">
              <a:spcBef>
                <a:spcPct val="50000"/>
              </a:spcBef>
              <a:defRPr/>
            </a:pPr>
            <a:r>
              <a:rPr lang="en-US" sz="2800" b="1" dirty="0">
                <a:solidFill>
                  <a:srgbClr val="CC3300"/>
                </a:solidFill>
                <a:effectLst>
                  <a:outerShdw blurRad="38100" dist="38100" dir="2700000" algn="tl">
                    <a:srgbClr val="C0C0C0"/>
                  </a:outerShdw>
                </a:effectLst>
                <a:latin typeface="Times New Roman" pitchFamily="18" charset="0"/>
                <a:cs typeface="+mn-cs"/>
              </a:rPr>
              <a:t>Collector-Emitter Loop:</a:t>
            </a:r>
          </a:p>
        </p:txBody>
      </p:sp>
      <mc:AlternateContent xmlns:mc="http://schemas.openxmlformats.org/markup-compatibility/2006" xmlns:a14="http://schemas.microsoft.com/office/drawing/2010/main">
        <mc:Choice Requires="a14">
          <p:sp>
            <p:nvSpPr>
              <p:cNvPr id="19" name="Text Box 7">
                <a:extLst>
                  <a:ext uri="{FF2B5EF4-FFF2-40B4-BE49-F238E27FC236}">
                    <a16:creationId xmlns:a16="http://schemas.microsoft.com/office/drawing/2014/main" id="{659BC8EF-7558-480C-B360-68EB4732B099}"/>
                  </a:ext>
                </a:extLst>
              </p:cNvPr>
              <p:cNvSpPr txBox="1">
                <a:spLocks noChangeArrowheads="1"/>
              </p:cNvSpPr>
              <p:nvPr/>
            </p:nvSpPr>
            <p:spPr bwMode="auto">
              <a:xfrm>
                <a:off x="484187" y="4044951"/>
                <a:ext cx="5410200" cy="23637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en-US" sz="1800" i="0" dirty="0">
                    <a:latin typeface="Times New Roman" panose="02020603050405020304" pitchFamily="18" charset="0"/>
                  </a:rPr>
                  <a:t>Since: 			 </a:t>
                </a:r>
                <a14:m>
                  <m:oMath xmlns:m="http://schemas.openxmlformats.org/officeDocument/2006/math">
                    <m:sSub>
                      <m:sSubPr>
                        <m:ctrlPr>
                          <a:rPr lang="en-US" altLang="en-US" sz="1800" i="1" smtClean="0">
                            <a:latin typeface="Cambria Math" panose="02040503050406030204" pitchFamily="18" charset="0"/>
                          </a:rPr>
                        </m:ctrlPr>
                      </m:sSubPr>
                      <m:e>
                        <m:r>
                          <a:rPr lang="en-US" altLang="en-US" sz="1800" b="0" i="1" smtClean="0">
                            <a:latin typeface="Cambria Math" panose="02040503050406030204" pitchFamily="18" charset="0"/>
                          </a:rPr>
                          <m:t>𝐼</m:t>
                        </m:r>
                      </m:e>
                      <m:sub>
                        <m:r>
                          <a:rPr lang="en-US" altLang="en-US" sz="1800" b="0" i="1" smtClean="0">
                            <a:latin typeface="Cambria Math" panose="02040503050406030204" pitchFamily="18" charset="0"/>
                          </a:rPr>
                          <m:t>𝐶</m:t>
                        </m:r>
                      </m:sub>
                    </m:sSub>
                    <m:r>
                      <a:rPr lang="en-US" altLang="en-US" sz="1800" b="0" i="1" smtClean="0">
                        <a:latin typeface="Cambria Math" panose="02040503050406030204" pitchFamily="18" charset="0"/>
                      </a:rPr>
                      <m:t>=</m:t>
                    </m:r>
                    <m:r>
                      <a:rPr lang="en-US" altLang="en-US" sz="1800" b="0" i="1" smtClean="0">
                        <a:latin typeface="Cambria Math" panose="02040503050406030204" pitchFamily="18" charset="0"/>
                        <a:ea typeface="Cambria Math" panose="02040503050406030204" pitchFamily="18" charset="0"/>
                      </a:rPr>
                      <m:t>𝛽</m:t>
                    </m:r>
                    <m:sSub>
                      <m:sSubPr>
                        <m:ctrlPr>
                          <a:rPr lang="en-US" altLang="en-US" sz="1800" b="0" i="1" smtClean="0">
                            <a:latin typeface="Cambria Math" panose="02040503050406030204" pitchFamily="18" charset="0"/>
                            <a:ea typeface="Cambria Math" panose="02040503050406030204" pitchFamily="18" charset="0"/>
                          </a:rPr>
                        </m:ctrlPr>
                      </m:sSubPr>
                      <m:e>
                        <m:r>
                          <a:rPr lang="en-US" altLang="en-US" sz="1800" b="0" i="1" smtClean="0">
                            <a:latin typeface="Cambria Math" panose="02040503050406030204" pitchFamily="18" charset="0"/>
                            <a:ea typeface="Cambria Math" panose="02040503050406030204" pitchFamily="18" charset="0"/>
                          </a:rPr>
                          <m:t>𝐼</m:t>
                        </m:r>
                      </m:e>
                      <m:sub>
                        <m:r>
                          <a:rPr lang="en-US" altLang="en-US" sz="1800" b="0" i="1" smtClean="0">
                            <a:latin typeface="Cambria Math" panose="02040503050406030204" pitchFamily="18" charset="0"/>
                            <a:ea typeface="Cambria Math" panose="02040503050406030204" pitchFamily="18" charset="0"/>
                          </a:rPr>
                          <m:t>𝐵</m:t>
                        </m:r>
                      </m:sub>
                    </m:sSub>
                  </m:oMath>
                </a14:m>
                <a:endParaRPr lang="en-US" altLang="en-US" sz="1200" b="1" i="0" dirty="0">
                  <a:solidFill>
                    <a:srgbClr val="BE0000"/>
                  </a:solidFill>
                  <a:latin typeface="Times New Roman" panose="02020603050405020304" pitchFamily="18" charset="0"/>
                </a:endParaRPr>
              </a:p>
              <a:p>
                <a:pPr>
                  <a:spcBef>
                    <a:spcPct val="20000"/>
                  </a:spcBef>
                </a:pPr>
                <a:r>
                  <a:rPr lang="en-US" altLang="en-US" sz="1800" i="0" dirty="0">
                    <a:latin typeface="Times New Roman" panose="02020603050405020304" pitchFamily="18" charset="0"/>
                  </a:rPr>
                  <a:t>Using Kirchhoff's voltage law:  </a:t>
                </a:r>
                <a14:m>
                  <m:oMath xmlns:m="http://schemas.openxmlformats.org/officeDocument/2006/math">
                    <m:r>
                      <a:rPr lang="en-US" altLang="en-US" sz="1800" b="0" i="1" smtClean="0">
                        <a:latin typeface="Cambria Math" panose="02040503050406030204" pitchFamily="18" charset="0"/>
                      </a:rPr>
                      <m:t>−</m:t>
                    </m:r>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𝑉</m:t>
                        </m:r>
                      </m:e>
                      <m:sub>
                        <m:r>
                          <a:rPr lang="en-US" altLang="en-US" sz="1800" b="0" i="1" smtClean="0">
                            <a:latin typeface="Cambria Math" panose="02040503050406030204" pitchFamily="18" charset="0"/>
                          </a:rPr>
                          <m:t>𝐶𝐶</m:t>
                        </m:r>
                      </m:sub>
                    </m:sSub>
                    <m:r>
                      <a:rPr lang="en-US" altLang="en-US" sz="1800" b="0" i="1" smtClean="0">
                        <a:latin typeface="Cambria Math" panose="02040503050406030204" pitchFamily="18" charset="0"/>
                      </a:rPr>
                      <m:t>+</m:t>
                    </m:r>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𝐼</m:t>
                        </m:r>
                      </m:e>
                      <m:sub>
                        <m:r>
                          <a:rPr lang="en-US" altLang="en-US" sz="1800" b="0" i="1" smtClean="0">
                            <a:latin typeface="Cambria Math" panose="02040503050406030204" pitchFamily="18" charset="0"/>
                          </a:rPr>
                          <m:t>𝐶</m:t>
                        </m:r>
                      </m:sub>
                    </m:sSub>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𝑅</m:t>
                        </m:r>
                      </m:e>
                      <m:sub>
                        <m:r>
                          <a:rPr lang="en-US" altLang="en-US" i="1">
                            <a:latin typeface="Cambria Math" panose="02040503050406030204" pitchFamily="18" charset="0"/>
                          </a:rPr>
                          <m:t>𝐶</m:t>
                        </m:r>
                      </m:sub>
                    </m:sSub>
                    <m:r>
                      <a:rPr lang="en-US" altLang="en-US" b="0" i="1" smtClean="0">
                        <a:latin typeface="Cambria Math" panose="02040503050406030204" pitchFamily="18" charset="0"/>
                      </a:rPr>
                      <m:t>+</m:t>
                    </m:r>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i="1">
                            <a:latin typeface="Cambria Math" panose="02040503050406030204" pitchFamily="18" charset="0"/>
                          </a:rPr>
                          <m:t>𝐶</m:t>
                        </m:r>
                        <m:r>
                          <a:rPr lang="en-US" altLang="en-US" b="0" i="1" smtClean="0">
                            <a:latin typeface="Cambria Math" panose="02040503050406030204" pitchFamily="18" charset="0"/>
                          </a:rPr>
                          <m:t>𝐸</m:t>
                        </m:r>
                      </m:sub>
                    </m:sSub>
                    <m:r>
                      <a:rPr lang="en-US" altLang="en-US" b="0" i="1" smtClean="0">
                        <a:latin typeface="Cambria Math" panose="02040503050406030204" pitchFamily="18" charset="0"/>
                      </a:rPr>
                      <m:t>=</m:t>
                    </m:r>
                    <m:r>
                      <a:rPr lang="en-US" altLang="en-US" b="0" i="1" smtClean="0">
                        <a:latin typeface="Cambria Math" panose="02040503050406030204" pitchFamily="18" charset="0"/>
                      </a:rPr>
                      <m:t>0</m:t>
                    </m:r>
                  </m:oMath>
                </a14:m>
                <a:endParaRPr lang="en-US" altLang="en-US" sz="1800" b="1" i="0" dirty="0">
                  <a:solidFill>
                    <a:srgbClr val="BE0000"/>
                  </a:solidFill>
                  <a:latin typeface="Times New Roman" panose="02020603050405020304" pitchFamily="18" charset="0"/>
                </a:endParaRPr>
              </a:p>
              <a:p>
                <a:pPr>
                  <a:spcBef>
                    <a:spcPct val="20000"/>
                  </a:spcBef>
                </a:pPr>
                <a:r>
                  <a:rPr lang="en-US" altLang="en-US" sz="1800" i="0" dirty="0">
                    <a:latin typeface="Times New Roman" panose="02020603050405020304" pitchFamily="18" charset="0"/>
                  </a:rPr>
                  <a:t>Because: 			 </a:t>
                </a:r>
                <a14:m>
                  <m:oMath xmlns:m="http://schemas.openxmlformats.org/officeDocument/2006/math">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i="1">
                            <a:latin typeface="Cambria Math" panose="02040503050406030204" pitchFamily="18" charset="0"/>
                          </a:rPr>
                          <m:t>𝐶</m:t>
                        </m:r>
                        <m:r>
                          <a:rPr lang="en-US" altLang="en-US" b="0" i="1" smtClean="0">
                            <a:latin typeface="Cambria Math" panose="02040503050406030204" pitchFamily="18" charset="0"/>
                          </a:rPr>
                          <m:t>𝐸</m:t>
                        </m:r>
                      </m:sub>
                    </m:sSub>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𝐶</m:t>
                        </m:r>
                      </m:sub>
                    </m:sSub>
                    <m:r>
                      <a:rPr lang="en-US" altLang="en-US" b="0" i="1" smtClean="0">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b="0" i="1" smtClean="0">
                            <a:latin typeface="Cambria Math" panose="02040503050406030204" pitchFamily="18" charset="0"/>
                          </a:rPr>
                          <m:t>𝐸</m:t>
                        </m:r>
                      </m:sub>
                    </m:sSub>
                  </m:oMath>
                </a14:m>
                <a:endParaRPr lang="en-US" altLang="en-US" sz="1800" b="1" i="0" dirty="0">
                  <a:solidFill>
                    <a:srgbClr val="BE0000"/>
                  </a:solidFill>
                  <a:latin typeface="Times New Roman" panose="02020603050405020304" pitchFamily="18" charset="0"/>
                </a:endParaRPr>
              </a:p>
              <a:p>
                <a:pPr>
                  <a:spcBef>
                    <a:spcPct val="20000"/>
                  </a:spcBef>
                </a:pPr>
                <a:r>
                  <a:rPr lang="en-US" altLang="en-US" sz="1800" i="0" dirty="0">
                    <a:latin typeface="Times New Roman" panose="02020603050405020304" pitchFamily="18" charset="0"/>
                  </a:rPr>
                  <a:t>Since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i="1">
                            <a:latin typeface="Cambria Math" panose="02040503050406030204" pitchFamily="18" charset="0"/>
                          </a:rPr>
                          <m:t>𝐸</m:t>
                        </m:r>
                      </m:sub>
                    </m:sSub>
                    <m:r>
                      <a:rPr lang="en-US" altLang="en-US" b="0" i="1" smtClean="0">
                        <a:latin typeface="Cambria Math" panose="02040503050406030204" pitchFamily="18" charset="0"/>
                      </a:rPr>
                      <m:t>=</m:t>
                    </m:r>
                    <m:r>
                      <a:rPr lang="en-US" altLang="en-US" b="0" i="1" smtClean="0">
                        <a:latin typeface="Cambria Math" panose="02040503050406030204" pitchFamily="18" charset="0"/>
                      </a:rPr>
                      <m:t>0</m:t>
                    </m:r>
                    <m:r>
                      <a:rPr lang="en-US" altLang="en-US" b="0" i="1" smtClean="0">
                        <a:latin typeface="Cambria Math" panose="02040503050406030204" pitchFamily="18" charset="0"/>
                      </a:rPr>
                      <m:t>𝑉</m:t>
                    </m:r>
                    <m:r>
                      <a:rPr lang="en-US" altLang="en-US" i="1">
                        <a:latin typeface="Cambria Math" panose="02040503050406030204" pitchFamily="18" charset="0"/>
                      </a:rPr>
                      <m:t> </m:t>
                    </m:r>
                  </m:oMath>
                </a14:m>
                <a:r>
                  <a:rPr lang="en-US" altLang="en-US" sz="1800" i="0" dirty="0">
                    <a:latin typeface="Times New Roman" panose="02020603050405020304" pitchFamily="18" charset="0"/>
                  </a:rPr>
                  <a:t>then: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i="1">
                            <a:latin typeface="Cambria Math" panose="02040503050406030204" pitchFamily="18" charset="0"/>
                          </a:rPr>
                          <m:t>𝐶</m:t>
                        </m:r>
                        <m:r>
                          <a:rPr lang="en-US" altLang="en-US" b="0" i="1" smtClean="0">
                            <a:latin typeface="Cambria Math" panose="02040503050406030204" pitchFamily="18" charset="0"/>
                          </a:rPr>
                          <m:t>𝐸</m:t>
                        </m:r>
                      </m:sub>
                    </m:sSub>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𝐶</m:t>
                        </m:r>
                      </m:sub>
                    </m:sSub>
                  </m:oMath>
                </a14:m>
                <a:r>
                  <a:rPr lang="en-US" altLang="en-US" sz="1800" i="0" dirty="0">
                    <a:latin typeface="Times New Roman" panose="02020603050405020304" pitchFamily="18" charset="0"/>
                  </a:rPr>
                  <a:t>	</a:t>
                </a:r>
              </a:p>
              <a:p>
                <a:pPr>
                  <a:spcBef>
                    <a:spcPct val="20000"/>
                  </a:spcBef>
                </a:pPr>
                <a:r>
                  <a:rPr lang="en-US" altLang="en-US" sz="1800" i="0" dirty="0">
                    <a:latin typeface="Times New Roman" panose="02020603050405020304" pitchFamily="18" charset="0"/>
                  </a:rPr>
                  <a:t>And</a:t>
                </a:r>
                <a:r>
                  <a:rPr lang="en-US" altLang="en-US" sz="1200" i="0" dirty="0">
                    <a:solidFill>
                      <a:srgbClr val="BE0000"/>
                    </a:solidFill>
                    <a:latin typeface="Times New Roman" panose="02020603050405020304" pitchFamily="18" charset="0"/>
                  </a:rPr>
                  <a:t>	</a:t>
                </a:r>
                <a:r>
                  <a:rPr lang="en-US" altLang="en-US" sz="1200" b="1" i="0" dirty="0">
                    <a:solidFill>
                      <a:srgbClr val="BE0000"/>
                    </a:solidFill>
                    <a:latin typeface="Times New Roman" panose="02020603050405020304" pitchFamily="18" charset="0"/>
                  </a:rPr>
                  <a:t>		</a:t>
                </a:r>
                <a:r>
                  <a:rPr lang="en-US" altLang="en-US" sz="1200" dirty="0"/>
                  <a:t> </a:t>
                </a:r>
                <a14:m>
                  <m:oMath xmlns:m="http://schemas.openxmlformats.org/officeDocument/2006/math">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i="1">
                            <a:latin typeface="Cambria Math" panose="02040503050406030204" pitchFamily="18" charset="0"/>
                          </a:rPr>
                          <m:t>𝐶</m:t>
                        </m:r>
                        <m:r>
                          <a:rPr lang="en-US" altLang="en-US" b="0" i="1" smtClean="0">
                            <a:latin typeface="Cambria Math" panose="02040503050406030204" pitchFamily="18" charset="0"/>
                          </a:rPr>
                          <m:t>𝐸</m:t>
                        </m:r>
                      </m:sub>
                    </m:sSub>
                    <m:r>
                      <a:rPr lang="en-US" altLang="en-US" b="0" i="1" smtClean="0">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b="0" i="1" smtClean="0">
                            <a:latin typeface="Cambria Math" panose="02040503050406030204" pitchFamily="18" charset="0"/>
                          </a:rPr>
                          <m:t>𝐶𝐶</m:t>
                        </m:r>
                      </m:sub>
                    </m:sSub>
                    <m:r>
                      <a:rPr lang="en-US" altLang="en-US" b="0" i="1" smtClean="0">
                        <a:latin typeface="Cambria Math" panose="02040503050406030204" pitchFamily="18" charset="0"/>
                      </a:rPr>
                      <m:t>−</m:t>
                    </m:r>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𝐼</m:t>
                        </m:r>
                      </m:e>
                      <m:sub>
                        <m:r>
                          <a:rPr lang="en-US" altLang="en-US" i="1">
                            <a:latin typeface="Cambria Math" panose="02040503050406030204" pitchFamily="18" charset="0"/>
                          </a:rPr>
                          <m:t>𝐶</m:t>
                        </m:r>
                      </m:sub>
                    </m:sSub>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𝑅</m:t>
                        </m:r>
                      </m:e>
                      <m:sub>
                        <m:r>
                          <a:rPr lang="en-US" altLang="en-US" i="1">
                            <a:latin typeface="Cambria Math" panose="02040503050406030204" pitchFamily="18" charset="0"/>
                          </a:rPr>
                          <m:t>𝐶</m:t>
                        </m:r>
                      </m:sub>
                    </m:sSub>
                  </m:oMath>
                </a14:m>
                <a:r>
                  <a:rPr lang="en-US" altLang="en-US" dirty="0"/>
                  <a:t> </a:t>
                </a:r>
                <a:endParaRPr lang="en-US" altLang="en-US" i="0" dirty="0">
                  <a:latin typeface="Times New Roman" panose="02020603050405020304" pitchFamily="18" charset="0"/>
                </a:endParaRPr>
              </a:p>
              <a:p>
                <a:pPr>
                  <a:spcBef>
                    <a:spcPct val="20000"/>
                  </a:spcBef>
                </a:pPr>
                <a:r>
                  <a:rPr lang="en-US" altLang="en-US" sz="1800" i="0" dirty="0">
                    <a:latin typeface="Times New Roman" panose="02020603050405020304" pitchFamily="18" charset="0"/>
                  </a:rPr>
                  <a:t>Also: 			</a:t>
                </a:r>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𝐵𝐸</m:t>
                        </m:r>
                      </m:sub>
                    </m:sSub>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𝐵</m:t>
                        </m:r>
                      </m:sub>
                    </m:sSub>
                    <m:r>
                      <a:rPr lang="en-US" altLang="en-US" b="0" i="1" smtClean="0">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b="0" i="1" smtClean="0">
                            <a:latin typeface="Cambria Math" panose="02040503050406030204" pitchFamily="18" charset="0"/>
                          </a:rPr>
                          <m:t>𝐸</m:t>
                        </m:r>
                      </m:sub>
                    </m:sSub>
                  </m:oMath>
                </a14:m>
                <a:endParaRPr lang="en-US" altLang="en-US" sz="1200" b="1" i="0" dirty="0">
                  <a:solidFill>
                    <a:srgbClr val="BE0000"/>
                  </a:solidFill>
                  <a:latin typeface="Times New Roman" panose="02020603050405020304" pitchFamily="18" charset="0"/>
                </a:endParaRPr>
              </a:p>
              <a:p>
                <a:pPr>
                  <a:spcBef>
                    <a:spcPct val="20000"/>
                  </a:spcBef>
                </a:pPr>
                <a:r>
                  <a:rPr lang="en-US" altLang="en-US" sz="1800" i="0" dirty="0">
                    <a:latin typeface="Times New Roman" panose="02020603050405020304" pitchFamily="18" charset="0"/>
                  </a:rPr>
                  <a:t>with </a:t>
                </a:r>
                <a14:m>
                  <m:oMath xmlns:m="http://schemas.openxmlformats.org/officeDocument/2006/math">
                    <m:sSub>
                      <m:sSubPr>
                        <m:ctrlPr>
                          <a:rPr lang="en-US" altLang="en-US" i="1" smtClean="0">
                            <a:latin typeface="Cambria Math" panose="02040503050406030204" pitchFamily="18" charset="0"/>
                          </a:rPr>
                        </m:ctrlPr>
                      </m:sSubPr>
                      <m:e>
                        <m:r>
                          <a:rPr lang="en-US" altLang="en-US" i="1">
                            <a:latin typeface="Cambria Math" panose="02040503050406030204" pitchFamily="18" charset="0"/>
                          </a:rPr>
                          <m:t>𝑉</m:t>
                        </m:r>
                      </m:e>
                      <m:sub>
                        <m:r>
                          <a:rPr lang="en-US" altLang="en-US" i="1">
                            <a:latin typeface="Cambria Math" panose="02040503050406030204" pitchFamily="18" charset="0"/>
                          </a:rPr>
                          <m:t>𝐸</m:t>
                        </m:r>
                      </m:sub>
                    </m:sSub>
                    <m:r>
                      <a:rPr lang="en-US" altLang="en-US" b="0" i="1" smtClean="0">
                        <a:latin typeface="Cambria Math" panose="02040503050406030204" pitchFamily="18" charset="0"/>
                      </a:rPr>
                      <m:t>=</m:t>
                    </m:r>
                    <m:r>
                      <a:rPr lang="en-US" altLang="en-US" b="0" i="1" smtClean="0">
                        <a:latin typeface="Cambria Math" panose="02040503050406030204" pitchFamily="18" charset="0"/>
                      </a:rPr>
                      <m:t>0</m:t>
                    </m:r>
                    <m:r>
                      <a:rPr lang="en-US" altLang="en-US" b="0" i="1" smtClean="0">
                        <a:latin typeface="Cambria Math" panose="02040503050406030204" pitchFamily="18" charset="0"/>
                      </a:rPr>
                      <m:t>𝑉</m:t>
                    </m:r>
                    <m:r>
                      <a:rPr lang="en-US" altLang="en-US" i="1">
                        <a:latin typeface="Cambria Math" panose="02040503050406030204" pitchFamily="18" charset="0"/>
                      </a:rPr>
                      <m:t> </m:t>
                    </m:r>
                  </m:oMath>
                </a14:m>
                <a:r>
                  <a:rPr lang="en-US" altLang="en-US" sz="1800" i="0" dirty="0">
                    <a:latin typeface="Times New Roman" panose="02020603050405020304" pitchFamily="18" charset="0"/>
                  </a:rPr>
                  <a:t>then: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b="0" i="1" smtClean="0">
                            <a:latin typeface="Cambria Math" panose="02040503050406030204" pitchFamily="18" charset="0"/>
                          </a:rPr>
                          <m:t>𝐵</m:t>
                        </m:r>
                        <m:r>
                          <a:rPr lang="en-US" altLang="en-US" i="1">
                            <a:latin typeface="Cambria Math" panose="02040503050406030204" pitchFamily="18" charset="0"/>
                          </a:rPr>
                          <m:t>𝐸</m:t>
                        </m:r>
                      </m:sub>
                    </m:sSub>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𝑉</m:t>
                        </m:r>
                      </m:e>
                      <m:sub>
                        <m:r>
                          <a:rPr lang="en-US" altLang="en-US" b="0" i="1" smtClean="0">
                            <a:latin typeface="Cambria Math" panose="02040503050406030204" pitchFamily="18" charset="0"/>
                          </a:rPr>
                          <m:t>𝐵</m:t>
                        </m:r>
                      </m:sub>
                    </m:sSub>
                  </m:oMath>
                </a14:m>
                <a:endParaRPr lang="en-US" altLang="en-US" sz="1200" b="1" i="0" dirty="0">
                  <a:solidFill>
                    <a:srgbClr val="BE0000"/>
                  </a:solidFill>
                  <a:latin typeface="Times New Roman" panose="02020603050405020304" pitchFamily="18" charset="0"/>
                </a:endParaRPr>
              </a:p>
            </p:txBody>
          </p:sp>
        </mc:Choice>
        <mc:Fallback xmlns="">
          <p:sp>
            <p:nvSpPr>
              <p:cNvPr id="19" name="Text Box 7">
                <a:extLst>
                  <a:ext uri="{FF2B5EF4-FFF2-40B4-BE49-F238E27FC236}">
                    <a16:creationId xmlns:a16="http://schemas.microsoft.com/office/drawing/2014/main" id="{659BC8EF-7558-480C-B360-68EB4732B099}"/>
                  </a:ext>
                </a:extLst>
              </p:cNvPr>
              <p:cNvSpPr txBox="1">
                <a:spLocks noRot="1" noChangeAspect="1" noMove="1" noResize="1" noEditPoints="1" noAdjustHandles="1" noChangeArrowheads="1" noChangeShapeType="1" noTextEdit="1"/>
              </p:cNvSpPr>
              <p:nvPr/>
            </p:nvSpPr>
            <p:spPr bwMode="auto">
              <a:xfrm>
                <a:off x="484187" y="4044951"/>
                <a:ext cx="5410200" cy="2363724"/>
              </a:xfrm>
              <a:prstGeom prst="rect">
                <a:avLst/>
              </a:prstGeom>
              <a:blipFill>
                <a:blip r:embed="rId7"/>
                <a:stretch>
                  <a:fillRect l="-901" t="-1550" b="-3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EB77E05E-D1E2-4A94-A5F9-5C2F83420B7E}"/>
              </a:ext>
            </a:extLst>
          </p:cNvPr>
          <p:cNvCxnSpPr/>
          <p:nvPr/>
        </p:nvCxnSpPr>
        <p:spPr>
          <a:xfrm>
            <a:off x="5753100" y="4610100"/>
            <a:ext cx="914400" cy="100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9D3089-6649-4503-87C9-DB0708C9B836}"/>
                  </a:ext>
                </a:extLst>
              </p:cNvPr>
              <p:cNvSpPr txBox="1"/>
              <p:nvPr/>
            </p:nvSpPr>
            <p:spPr>
              <a:xfrm>
                <a:off x="6203942" y="5569382"/>
                <a:ext cx="1499577"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𝐶𝐸</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m:t>
                              </m:r>
                            </m:sub>
                          </m:sSub>
                        </m:den>
                      </m:f>
                    </m:oMath>
                  </m:oMathPara>
                </a14:m>
                <a:endParaRPr lang="en-US" dirty="0"/>
              </a:p>
            </p:txBody>
          </p:sp>
        </mc:Choice>
        <mc:Fallback xmlns="">
          <p:sp>
            <p:nvSpPr>
              <p:cNvPr id="9" name="TextBox 8">
                <a:extLst>
                  <a:ext uri="{FF2B5EF4-FFF2-40B4-BE49-F238E27FC236}">
                    <a16:creationId xmlns:a16="http://schemas.microsoft.com/office/drawing/2014/main" id="{279D3089-6649-4503-87C9-DB0708C9B836}"/>
                  </a:ext>
                </a:extLst>
              </p:cNvPr>
              <p:cNvSpPr txBox="1">
                <a:spLocks noRot="1" noChangeAspect="1" noMove="1" noResize="1" noEditPoints="1" noAdjustHandles="1" noChangeArrowheads="1" noChangeShapeType="1" noTextEdit="1"/>
              </p:cNvSpPr>
              <p:nvPr/>
            </p:nvSpPr>
            <p:spPr>
              <a:xfrm>
                <a:off x="6203942" y="5569382"/>
                <a:ext cx="1499577" cy="56387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94337-7D24-49F2-A64D-9E89DD1E351F}"/>
                  </a:ext>
                </a:extLst>
              </p:cNvPr>
              <p:cNvSpPr txBox="1"/>
              <p:nvPr/>
            </p:nvSpPr>
            <p:spPr>
              <a:xfrm>
                <a:off x="6696075" y="2737847"/>
                <a:ext cx="1714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𝑉</m:t>
                          </m:r>
                        </m:e>
                        <m:sub>
                          <m:r>
                            <a:rPr lang="en-US" altLang="en-US" b="0" i="1" smtClean="0">
                              <a:latin typeface="Cambria Math" panose="02040503050406030204" pitchFamily="18" charset="0"/>
                            </a:rPr>
                            <m:t>𝐵𝐸</m:t>
                          </m:r>
                        </m:sub>
                      </m:sSub>
                    </m:oMath>
                  </m:oMathPara>
                </a14:m>
                <a:endParaRPr lang="en-US" dirty="0"/>
              </a:p>
            </p:txBody>
          </p:sp>
        </mc:Choice>
        <mc:Fallback xmlns="">
          <p:sp>
            <p:nvSpPr>
              <p:cNvPr id="24" name="TextBox 23">
                <a:extLst>
                  <a:ext uri="{FF2B5EF4-FFF2-40B4-BE49-F238E27FC236}">
                    <a16:creationId xmlns:a16="http://schemas.microsoft.com/office/drawing/2014/main" id="{40994337-7D24-49F2-A64D-9E89DD1E351F}"/>
                  </a:ext>
                </a:extLst>
              </p:cNvPr>
              <p:cNvSpPr txBox="1">
                <a:spLocks noRot="1" noChangeAspect="1" noMove="1" noResize="1" noEditPoints="1" noAdjustHandles="1" noChangeArrowheads="1" noChangeShapeType="1" noTextEdit="1"/>
              </p:cNvSpPr>
              <p:nvPr/>
            </p:nvSpPr>
            <p:spPr>
              <a:xfrm>
                <a:off x="6696075" y="2737847"/>
                <a:ext cx="171450" cy="369332"/>
              </a:xfrm>
              <a:prstGeom prst="rect">
                <a:avLst/>
              </a:prstGeom>
              <a:blipFill>
                <a:blip r:embed="rId9"/>
                <a:stretch>
                  <a:fillRect r="-17241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CFF5EAC-E9CC-4049-90F3-A5DFB71A77C1}"/>
              </a:ext>
            </a:extLst>
          </p:cNvPr>
          <p:cNvCxnSpPr/>
          <p:nvPr/>
        </p:nvCxnSpPr>
        <p:spPr>
          <a:xfrm>
            <a:off x="7048500" y="3048000"/>
            <a:ext cx="163731"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29DBA3-22CD-4FCF-9B62-A712887F3DDE}"/>
              </a:ext>
            </a:extLst>
          </p:cNvPr>
          <p:cNvCxnSpPr>
            <a:cxnSpLocks/>
          </p:cNvCxnSpPr>
          <p:nvPr/>
        </p:nvCxnSpPr>
        <p:spPr>
          <a:xfrm flipH="1" flipV="1">
            <a:off x="6619060" y="2702779"/>
            <a:ext cx="154030" cy="16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17FAC56-0148-42E4-9A0D-CD8D6B28BBF5}"/>
              </a:ext>
            </a:extLst>
          </p:cNvPr>
          <p:cNvSpPr txBox="1"/>
          <p:nvPr/>
        </p:nvSpPr>
        <p:spPr>
          <a:xfrm>
            <a:off x="609600" y="6438900"/>
            <a:ext cx="7924800" cy="276999"/>
          </a:xfrm>
          <a:prstGeom prst="rect">
            <a:avLst/>
          </a:prstGeom>
          <a:noFill/>
          <a:ln>
            <a:solidFill>
              <a:srgbClr val="FF0000"/>
            </a:solidFill>
          </a:ln>
        </p:spPr>
        <p:txBody>
          <a:bodyPr wrap="square">
            <a:spAutoFit/>
          </a:bodyPr>
          <a:lstStyle/>
          <a:p>
            <a:r>
              <a:rPr lang="en-US" sz="1200" b="0" i="0" dirty="0">
                <a:solidFill>
                  <a:srgbClr val="333333"/>
                </a:solidFill>
                <a:effectLst/>
                <a:latin typeface="Times New Roman" panose="02020603050405020304" pitchFamily="18" charset="0"/>
              </a:rPr>
              <a:t>As V</a:t>
            </a:r>
            <a:r>
              <a:rPr lang="en-US" sz="1200" b="0" i="0" baseline="-25000" dirty="0">
                <a:solidFill>
                  <a:srgbClr val="333333"/>
                </a:solidFill>
                <a:effectLst/>
                <a:latin typeface="Times New Roman" panose="02020603050405020304" pitchFamily="18" charset="0"/>
              </a:rPr>
              <a:t>CC</a:t>
            </a:r>
            <a:r>
              <a:rPr lang="en-US" sz="1200" b="0" i="0" dirty="0">
                <a:solidFill>
                  <a:srgbClr val="333333"/>
                </a:solidFill>
                <a:effectLst/>
                <a:latin typeface="Times New Roman" panose="02020603050405020304" pitchFamily="18" charset="0"/>
              </a:rPr>
              <a:t> is of fixed value, on selection of R</a:t>
            </a:r>
            <a:r>
              <a:rPr lang="en-US" sz="1200" b="0" i="0" baseline="-25000" dirty="0">
                <a:solidFill>
                  <a:srgbClr val="333333"/>
                </a:solidFill>
                <a:effectLst/>
                <a:latin typeface="Times New Roman" panose="02020603050405020304" pitchFamily="18" charset="0"/>
              </a:rPr>
              <a:t>B</a:t>
            </a:r>
            <a:r>
              <a:rPr lang="en-US" sz="1200" b="0" i="0" dirty="0">
                <a:solidFill>
                  <a:srgbClr val="333333"/>
                </a:solidFill>
                <a:effectLst/>
                <a:latin typeface="Times New Roman" panose="02020603050405020304" pitchFamily="18" charset="0"/>
              </a:rPr>
              <a:t>, the base current I</a:t>
            </a:r>
            <a:r>
              <a:rPr lang="en-US" sz="1200" b="0" i="0" baseline="-25000" dirty="0">
                <a:solidFill>
                  <a:srgbClr val="333333"/>
                </a:solidFill>
                <a:effectLst/>
                <a:latin typeface="Times New Roman" panose="02020603050405020304" pitchFamily="18" charset="0"/>
              </a:rPr>
              <a:t>B</a:t>
            </a:r>
            <a:r>
              <a:rPr lang="en-US" sz="1200" b="0" i="0" dirty="0">
                <a:solidFill>
                  <a:srgbClr val="333333"/>
                </a:solidFill>
                <a:effectLst/>
                <a:latin typeface="Times New Roman" panose="02020603050405020304" pitchFamily="18" charset="0"/>
              </a:rPr>
              <a:t> is fixed. Therefore this type is called </a:t>
            </a:r>
            <a:r>
              <a:rPr lang="en-US" sz="1200" b="0" i="1" dirty="0">
                <a:solidFill>
                  <a:srgbClr val="333333"/>
                </a:solidFill>
                <a:effectLst/>
                <a:latin typeface="Times New Roman" panose="02020603050405020304" pitchFamily="18" charset="0"/>
              </a:rPr>
              <a:t>fixed bias</a:t>
            </a:r>
            <a:r>
              <a:rPr lang="en-US" sz="1200" b="0" i="0" dirty="0">
                <a:solidFill>
                  <a:srgbClr val="333333"/>
                </a:solidFill>
                <a:effectLst/>
                <a:latin typeface="Times New Roman" panose="02020603050405020304" pitchFamily="18" charset="0"/>
              </a:rPr>
              <a:t> type of circuit.</a:t>
            </a:r>
            <a:endParaRPr lang="en-US" sz="12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8" name="Object 36">
            <a:extLst>
              <a:ext uri="{FF2B5EF4-FFF2-40B4-BE49-F238E27FC236}">
                <a16:creationId xmlns:a16="http://schemas.microsoft.com/office/drawing/2014/main" id="{2F4049CC-2415-4B43-8064-A4AE3C9AD5D5}"/>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13318" name="Object 36">
                        <a:extLst>
                          <a:ext uri="{FF2B5EF4-FFF2-40B4-BE49-F238E27FC236}">
                            <a16:creationId xmlns:a16="http://schemas.microsoft.com/office/drawing/2014/main" id="{2F4049CC-2415-4B43-8064-A4AE3C9AD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9">
            <a:extLst>
              <a:ext uri="{FF2B5EF4-FFF2-40B4-BE49-F238E27FC236}">
                <a16:creationId xmlns:a16="http://schemas.microsoft.com/office/drawing/2014/main" id="{35345695-B0A1-4A4A-90F3-ED114ECFEB1C}"/>
              </a:ext>
            </a:extLst>
          </p:cNvPr>
          <p:cNvSpPr txBox="1">
            <a:spLocks noChangeArrowheads="1"/>
          </p:cNvSpPr>
          <p:nvPr/>
        </p:nvSpPr>
        <p:spPr bwMode="auto">
          <a:xfrm>
            <a:off x="1828800" y="219075"/>
            <a:ext cx="5105401"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Fixed Bias Circuit</a:t>
            </a:r>
          </a:p>
        </p:txBody>
      </p:sp>
      <p:sp>
        <p:nvSpPr>
          <p:cNvPr id="18" name="TextBox 17">
            <a:extLst>
              <a:ext uri="{FF2B5EF4-FFF2-40B4-BE49-F238E27FC236}">
                <a16:creationId xmlns:a16="http://schemas.microsoft.com/office/drawing/2014/main" id="{4ED68BC0-DC06-429E-927A-1A6F0A2B07C7}"/>
              </a:ext>
            </a:extLst>
          </p:cNvPr>
          <p:cNvSpPr txBox="1"/>
          <p:nvPr/>
        </p:nvSpPr>
        <p:spPr>
          <a:xfrm>
            <a:off x="1028700" y="860425"/>
            <a:ext cx="7505700"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Determine the following for the fixed-bias configuration. </a:t>
            </a:r>
          </a:p>
          <a:p>
            <a:r>
              <a:rPr lang="en-US" i="1" dirty="0">
                <a:latin typeface="Times New Roman" panose="02020603050405020304" pitchFamily="18" charset="0"/>
                <a:cs typeface="Times New Roman" panose="02020603050405020304" pitchFamily="18" charset="0"/>
              </a:rPr>
              <a:t> a. I</a:t>
            </a:r>
            <a:r>
              <a:rPr lang="en-US" i="1" baseline="-25000" dirty="0">
                <a:latin typeface="Times New Roman" panose="02020603050405020304" pitchFamily="18" charset="0"/>
                <a:cs typeface="Times New Roman" panose="02020603050405020304" pitchFamily="18" charset="0"/>
              </a:rPr>
              <a:t>BQ</a:t>
            </a:r>
            <a:r>
              <a:rPr lang="en-US" i="1" dirty="0">
                <a:latin typeface="Times New Roman" panose="02020603050405020304" pitchFamily="18" charset="0"/>
                <a:cs typeface="Times New Roman" panose="02020603050405020304" pitchFamily="18" charset="0"/>
              </a:rPr>
              <a:t> and I</a:t>
            </a:r>
            <a:r>
              <a:rPr lang="en-US" i="1" baseline="-25000" dirty="0">
                <a:latin typeface="Times New Roman" panose="02020603050405020304" pitchFamily="18" charset="0"/>
                <a:cs typeface="Times New Roman" panose="02020603050405020304" pitchFamily="18" charset="0"/>
              </a:rPr>
              <a:t>CQ</a:t>
            </a:r>
            <a:r>
              <a:rPr lang="en-US" i="1"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 b. V</a:t>
            </a:r>
            <a:r>
              <a:rPr lang="en-US" i="1" baseline="-25000" dirty="0">
                <a:latin typeface="Times New Roman" panose="02020603050405020304" pitchFamily="18" charset="0"/>
                <a:cs typeface="Times New Roman" panose="02020603050405020304" pitchFamily="18" charset="0"/>
              </a:rPr>
              <a:t>CEQ</a:t>
            </a:r>
            <a:r>
              <a:rPr lang="en-US" i="1"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 c. V</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and V</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a:t>
            </a:r>
          </a:p>
          <a:p>
            <a:r>
              <a:rPr lang="en-US" i="1" dirty="0">
                <a:latin typeface="Times New Roman" panose="02020603050405020304" pitchFamily="18" charset="0"/>
                <a:cs typeface="Times New Roman" panose="02020603050405020304" pitchFamily="18" charset="0"/>
              </a:rPr>
              <a:t> d. V</a:t>
            </a:r>
            <a:r>
              <a:rPr lang="en-US" i="1" baseline="-25000" dirty="0">
                <a:latin typeface="Times New Roman" panose="02020603050405020304" pitchFamily="18" charset="0"/>
                <a:cs typeface="Times New Roman" panose="02020603050405020304" pitchFamily="18" charset="0"/>
              </a:rPr>
              <a:t>BC</a:t>
            </a:r>
            <a:r>
              <a:rPr lang="en-US" i="1"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FFD7DBD6-5BD1-4F45-B27B-77997BF11F7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209800" y="2351864"/>
            <a:ext cx="3829050" cy="24098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8" name="Object 36">
            <a:extLst>
              <a:ext uri="{FF2B5EF4-FFF2-40B4-BE49-F238E27FC236}">
                <a16:creationId xmlns:a16="http://schemas.microsoft.com/office/drawing/2014/main" id="{2F4049CC-2415-4B43-8064-A4AE3C9AD5D5}"/>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13318" name="Object 36">
                        <a:extLst>
                          <a:ext uri="{FF2B5EF4-FFF2-40B4-BE49-F238E27FC236}">
                            <a16:creationId xmlns:a16="http://schemas.microsoft.com/office/drawing/2014/main" id="{2F4049CC-2415-4B43-8064-A4AE3C9AD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9">
            <a:extLst>
              <a:ext uri="{FF2B5EF4-FFF2-40B4-BE49-F238E27FC236}">
                <a16:creationId xmlns:a16="http://schemas.microsoft.com/office/drawing/2014/main" id="{35345695-B0A1-4A4A-90F3-ED114ECFEB1C}"/>
              </a:ext>
            </a:extLst>
          </p:cNvPr>
          <p:cNvSpPr txBox="1">
            <a:spLocks noChangeArrowheads="1"/>
          </p:cNvSpPr>
          <p:nvPr/>
        </p:nvSpPr>
        <p:spPr bwMode="auto">
          <a:xfrm>
            <a:off x="1828800" y="219075"/>
            <a:ext cx="5105401"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Fixed Bias Circuit</a:t>
            </a:r>
          </a:p>
        </p:txBody>
      </p:sp>
      <p:sp>
        <p:nvSpPr>
          <p:cNvPr id="18" name="TextBox 17">
            <a:extLst>
              <a:ext uri="{FF2B5EF4-FFF2-40B4-BE49-F238E27FC236}">
                <a16:creationId xmlns:a16="http://schemas.microsoft.com/office/drawing/2014/main" id="{4ED68BC0-DC06-429E-927A-1A6F0A2B07C7}"/>
              </a:ext>
            </a:extLst>
          </p:cNvPr>
          <p:cNvSpPr txBox="1"/>
          <p:nvPr/>
        </p:nvSpPr>
        <p:spPr>
          <a:xfrm>
            <a:off x="1028700" y="860425"/>
            <a:ext cx="7505700"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Determine the following for the fixed-bias configuration. </a:t>
            </a:r>
          </a:p>
          <a:p>
            <a:r>
              <a:rPr lang="en-US" i="1" dirty="0">
                <a:latin typeface="Times New Roman" panose="02020603050405020304" pitchFamily="18" charset="0"/>
                <a:cs typeface="Times New Roman" panose="02020603050405020304" pitchFamily="18" charset="0"/>
              </a:rPr>
              <a:t> a. I</a:t>
            </a:r>
            <a:r>
              <a:rPr lang="en-US" i="1" baseline="-25000" dirty="0">
                <a:latin typeface="Times New Roman" panose="02020603050405020304" pitchFamily="18" charset="0"/>
                <a:cs typeface="Times New Roman" panose="02020603050405020304" pitchFamily="18" charset="0"/>
              </a:rPr>
              <a:t>BQ</a:t>
            </a:r>
            <a:r>
              <a:rPr lang="en-US" i="1" dirty="0">
                <a:latin typeface="Times New Roman" panose="02020603050405020304" pitchFamily="18" charset="0"/>
                <a:cs typeface="Times New Roman" panose="02020603050405020304" pitchFamily="18" charset="0"/>
              </a:rPr>
              <a:t> and I</a:t>
            </a:r>
            <a:r>
              <a:rPr lang="en-US" i="1" baseline="-25000" dirty="0">
                <a:latin typeface="Times New Roman" panose="02020603050405020304" pitchFamily="18" charset="0"/>
                <a:cs typeface="Times New Roman" panose="02020603050405020304" pitchFamily="18" charset="0"/>
              </a:rPr>
              <a:t>CQ</a:t>
            </a:r>
            <a:r>
              <a:rPr lang="en-US" i="1"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 b. V</a:t>
            </a:r>
            <a:r>
              <a:rPr lang="en-US" i="1" baseline="-25000" dirty="0">
                <a:latin typeface="Times New Roman" panose="02020603050405020304" pitchFamily="18" charset="0"/>
                <a:cs typeface="Times New Roman" panose="02020603050405020304" pitchFamily="18" charset="0"/>
              </a:rPr>
              <a:t>CEQ</a:t>
            </a:r>
            <a:r>
              <a:rPr lang="en-US" i="1"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 c. V</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and V</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a:t>
            </a:r>
          </a:p>
          <a:p>
            <a:r>
              <a:rPr lang="en-US" i="1" dirty="0">
                <a:latin typeface="Times New Roman" panose="02020603050405020304" pitchFamily="18" charset="0"/>
                <a:cs typeface="Times New Roman" panose="02020603050405020304" pitchFamily="18" charset="0"/>
              </a:rPr>
              <a:t> d. V</a:t>
            </a:r>
            <a:r>
              <a:rPr lang="en-US" i="1" baseline="-25000" dirty="0">
                <a:latin typeface="Times New Roman" panose="02020603050405020304" pitchFamily="18" charset="0"/>
                <a:cs typeface="Times New Roman" panose="02020603050405020304" pitchFamily="18" charset="0"/>
              </a:rPr>
              <a:t>BC</a:t>
            </a:r>
            <a:r>
              <a:rPr lang="en-US" i="1"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FFD7DBD6-5BD1-4F45-B27B-77997BF11F7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52900" y="1236415"/>
            <a:ext cx="3829050" cy="2409825"/>
          </a:xfrm>
          <a:prstGeom prst="rect">
            <a:avLst/>
          </a:prstGeom>
        </p:spPr>
      </p:pic>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D82CEEFF-F22F-4DEC-B320-62A0DE88692B}"/>
                  </a:ext>
                </a:extLst>
              </p:cNvPr>
              <p:cNvSpPr txBox="1"/>
              <p:nvPr/>
            </p:nvSpPr>
            <p:spPr bwMode="auto">
              <a:xfrm>
                <a:off x="800100" y="3273317"/>
                <a:ext cx="4953000" cy="7489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𝐵𝑄</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𝐵</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7</m:t>
                          </m:r>
                        </m:num>
                        <m:den>
                          <m:r>
                            <a:rPr lang="en-US" i="1">
                              <a:solidFill>
                                <a:srgbClr val="000000"/>
                              </a:solidFill>
                              <a:latin typeface="Cambria Math" panose="02040503050406030204" pitchFamily="18" charset="0"/>
                            </a:rPr>
                            <m:t>240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1000</m:t>
                          </m:r>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47</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08</m:t>
                      </m:r>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𝐴</m:t>
                      </m:r>
                    </m:oMath>
                  </m:oMathPara>
                </a14:m>
                <a:endParaRPr lang="en-US" dirty="0"/>
              </a:p>
            </p:txBody>
          </p:sp>
        </mc:Choice>
        <mc:Fallback xmlns="">
          <p:sp>
            <p:nvSpPr>
              <p:cNvPr id="7" name="Object 5">
                <a:extLst>
                  <a:ext uri="{FF2B5EF4-FFF2-40B4-BE49-F238E27FC236}">
                    <a16:creationId xmlns:a16="http://schemas.microsoft.com/office/drawing/2014/main" id="{D82CEEFF-F22F-4DEC-B320-62A0DE88692B}"/>
                  </a:ext>
                </a:extLst>
              </p:cNvPr>
              <p:cNvSpPr txBox="1">
                <a:spLocks noRot="1" noChangeAspect="1" noMove="1" noResize="1" noEditPoints="1" noAdjustHandles="1" noChangeArrowheads="1" noChangeShapeType="1" noTextEdit="1"/>
              </p:cNvSpPr>
              <p:nvPr/>
            </p:nvSpPr>
            <p:spPr bwMode="auto">
              <a:xfrm>
                <a:off x="800100" y="3273317"/>
                <a:ext cx="4953000" cy="748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6">
                <a:extLst>
                  <a:ext uri="{FF2B5EF4-FFF2-40B4-BE49-F238E27FC236}">
                    <a16:creationId xmlns:a16="http://schemas.microsoft.com/office/drawing/2014/main" id="{3A1404A9-BF2E-4AD4-BE1F-F4B4C85002B1}"/>
                  </a:ext>
                </a:extLst>
              </p:cNvPr>
              <p:cNvSpPr txBox="1"/>
              <p:nvPr/>
            </p:nvSpPr>
            <p:spPr bwMode="auto">
              <a:xfrm>
                <a:off x="800100" y="4012764"/>
                <a:ext cx="6142038" cy="609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𝐶𝑄</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𝑑𝑐</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𝐵𝑄</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50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47</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08</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0</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35</m:t>
                      </m:r>
                      <m:r>
                        <a:rPr lang="en-US" i="1">
                          <a:solidFill>
                            <a:srgbClr val="000000"/>
                          </a:solidFill>
                          <a:latin typeface="Cambria Math" panose="02040503050406030204" pitchFamily="18" charset="0"/>
                        </a:rPr>
                        <m:t>𝑚𝐴</m:t>
                      </m:r>
                    </m:oMath>
                  </m:oMathPara>
                </a14:m>
                <a:endParaRPr lang="en-US" dirty="0"/>
              </a:p>
            </p:txBody>
          </p:sp>
        </mc:Choice>
        <mc:Fallback xmlns="">
          <p:sp>
            <p:nvSpPr>
              <p:cNvPr id="9" name="Object 6">
                <a:extLst>
                  <a:ext uri="{FF2B5EF4-FFF2-40B4-BE49-F238E27FC236}">
                    <a16:creationId xmlns:a16="http://schemas.microsoft.com/office/drawing/2014/main" id="{3A1404A9-BF2E-4AD4-BE1F-F4B4C85002B1}"/>
                  </a:ext>
                </a:extLst>
              </p:cNvPr>
              <p:cNvSpPr txBox="1">
                <a:spLocks noRot="1" noChangeAspect="1" noMove="1" noResize="1" noEditPoints="1" noAdjustHandles="1" noChangeArrowheads="1" noChangeShapeType="1" noTextEdit="1"/>
              </p:cNvSpPr>
              <p:nvPr/>
            </p:nvSpPr>
            <p:spPr bwMode="auto">
              <a:xfrm>
                <a:off x="800100" y="4012764"/>
                <a:ext cx="6142038" cy="6096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7">
                <a:extLst>
                  <a:ext uri="{FF2B5EF4-FFF2-40B4-BE49-F238E27FC236}">
                    <a16:creationId xmlns:a16="http://schemas.microsoft.com/office/drawing/2014/main" id="{6012FF90-EA90-452C-85D9-5994006827E9}"/>
                  </a:ext>
                </a:extLst>
              </p:cNvPr>
              <p:cNvSpPr txBox="1"/>
              <p:nvPr/>
            </p:nvSpPr>
            <p:spPr bwMode="auto">
              <a:xfrm>
                <a:off x="800100" y="4493444"/>
                <a:ext cx="5573889" cy="6096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𝐶𝐸𝑄</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35</m:t>
                      </m:r>
                      <m:r>
                        <a:rPr lang="en-US" i="1">
                          <a:solidFill>
                            <a:srgbClr val="000000"/>
                          </a:solidFill>
                          <a:latin typeface="Cambria Math" panose="02040503050406030204" pitchFamily="18" charset="0"/>
                        </a:rPr>
                        <m:t>𝑚𝐴</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240</m:t>
                      </m:r>
                      <m:r>
                        <a:rPr lang="en-US" i="1">
                          <a:solidFill>
                            <a:srgbClr val="000000"/>
                          </a:solidFill>
                          <a:latin typeface="Cambria Math" panose="02040503050406030204" pitchFamily="18" charset="0"/>
                        </a:rPr>
                        <m:t>𝑘</m:t>
                      </m:r>
                      <m:r>
                        <m:rPr>
                          <m:sty m:val="p"/>
                        </m:rPr>
                        <a:rPr lang="en-US"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83</m:t>
                      </m:r>
                      <m:r>
                        <a:rPr lang="en-US" i="1">
                          <a:solidFill>
                            <a:srgbClr val="000000"/>
                          </a:solidFill>
                          <a:latin typeface="Cambria Math" panose="02040503050406030204" pitchFamily="18" charset="0"/>
                        </a:rPr>
                        <m:t>𝑉</m:t>
                      </m:r>
                    </m:oMath>
                  </m:oMathPara>
                </a14:m>
                <a:endParaRPr lang="en-US" dirty="0"/>
              </a:p>
            </p:txBody>
          </p:sp>
        </mc:Choice>
        <mc:Fallback xmlns="">
          <p:sp>
            <p:nvSpPr>
              <p:cNvPr id="10" name="Object 7">
                <a:extLst>
                  <a:ext uri="{FF2B5EF4-FFF2-40B4-BE49-F238E27FC236}">
                    <a16:creationId xmlns:a16="http://schemas.microsoft.com/office/drawing/2014/main" id="{6012FF90-EA90-452C-85D9-5994006827E9}"/>
                  </a:ext>
                </a:extLst>
              </p:cNvPr>
              <p:cNvSpPr txBox="1">
                <a:spLocks noRot="1" noChangeAspect="1" noMove="1" noResize="1" noEditPoints="1" noAdjustHandles="1" noChangeArrowheads="1" noChangeShapeType="1" noTextEdit="1"/>
              </p:cNvSpPr>
              <p:nvPr/>
            </p:nvSpPr>
            <p:spPr bwMode="auto">
              <a:xfrm>
                <a:off x="800100" y="4493444"/>
                <a:ext cx="5573889" cy="6096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bject 9">
                <a:extLst>
                  <a:ext uri="{FF2B5EF4-FFF2-40B4-BE49-F238E27FC236}">
                    <a16:creationId xmlns:a16="http://schemas.microsoft.com/office/drawing/2014/main" id="{0830F853-C10C-4E50-9289-D05BFEC6D906}"/>
                  </a:ext>
                </a:extLst>
              </p:cNvPr>
              <p:cNvSpPr txBox="1"/>
              <p:nvPr/>
            </p:nvSpPr>
            <p:spPr bwMode="auto">
              <a:xfrm>
                <a:off x="800100" y="4999376"/>
                <a:ext cx="6705600"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7</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83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13</m:t>
                      </m:r>
                      <m:r>
                        <a:rPr lang="en-US" i="1">
                          <a:solidFill>
                            <a:srgbClr val="000000"/>
                          </a:solidFill>
                          <a:latin typeface="Cambria Math" panose="02040503050406030204" pitchFamily="18" charset="0"/>
                        </a:rPr>
                        <m:t>𝑉</m:t>
                      </m:r>
                    </m:oMath>
                  </m:oMathPara>
                </a14:m>
                <a:endParaRPr lang="en-US" dirty="0"/>
              </a:p>
            </p:txBody>
          </p:sp>
        </mc:Choice>
        <mc:Fallback xmlns="">
          <p:sp>
            <p:nvSpPr>
              <p:cNvPr id="11" name="Object 9">
                <a:extLst>
                  <a:ext uri="{FF2B5EF4-FFF2-40B4-BE49-F238E27FC236}">
                    <a16:creationId xmlns:a16="http://schemas.microsoft.com/office/drawing/2014/main" id="{0830F853-C10C-4E50-9289-D05BFEC6D906}"/>
                  </a:ext>
                </a:extLst>
              </p:cNvPr>
              <p:cNvSpPr txBox="1">
                <a:spLocks noRot="1" noChangeAspect="1" noMove="1" noResize="1" noEditPoints="1" noAdjustHandles="1" noChangeArrowheads="1" noChangeShapeType="1" noTextEdit="1"/>
              </p:cNvSpPr>
              <p:nvPr/>
            </p:nvSpPr>
            <p:spPr bwMode="auto">
              <a:xfrm>
                <a:off x="800100" y="4999376"/>
                <a:ext cx="6705600" cy="533400"/>
              </a:xfrm>
              <a:prstGeom prst="rect">
                <a:avLst/>
              </a:prstGeom>
              <a:blipFill>
                <a:blip r:embed="rId10"/>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04B2898-0BE4-4C38-B60F-1EBCB1CA8FE9}"/>
              </a:ext>
            </a:extLst>
          </p:cNvPr>
          <p:cNvSpPr txBox="1"/>
          <p:nvPr/>
        </p:nvSpPr>
        <p:spPr>
          <a:xfrm>
            <a:off x="375355" y="5652334"/>
            <a:ext cx="8278989" cy="646331"/>
          </a:xfrm>
          <a:prstGeom prst="rect">
            <a:avLst/>
          </a:prstGeom>
          <a:noFill/>
          <a:ln>
            <a:solidFill>
              <a:srgbClr val="FFC000"/>
            </a:solidFill>
          </a:ln>
        </p:spPr>
        <p:txBody>
          <a:bodyPr wrap="square">
            <a:spAutoFit/>
          </a:bodyPr>
          <a:lstStyle/>
          <a:p>
            <a:pPr algn="ctr"/>
            <a:r>
              <a:rPr lang="en-US" dirty="0">
                <a:latin typeface="Times New Roman" panose="02020603050405020304" pitchFamily="18" charset="0"/>
                <a:cs typeface="Times New Roman" panose="02020603050405020304" pitchFamily="18" charset="0"/>
              </a:rPr>
              <a:t>The negative sign reveals that the junction is reversed-biased, as it should be for linear amplification.</a:t>
            </a:r>
          </a:p>
        </p:txBody>
      </p:sp>
    </p:spTree>
    <p:extLst>
      <p:ext uri="{BB962C8B-B14F-4D97-AF65-F5344CB8AC3E}">
        <p14:creationId xmlns:p14="http://schemas.microsoft.com/office/powerpoint/2010/main" val="352919605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a:extLst>
              <a:ext uri="{FF2B5EF4-FFF2-40B4-BE49-F238E27FC236}">
                <a16:creationId xmlns:a16="http://schemas.microsoft.com/office/drawing/2014/main" id="{84863907-B38E-494E-B463-9722F3851FE4}"/>
              </a:ext>
            </a:extLst>
          </p:cNvPr>
          <p:cNvSpPr>
            <a:spLocks noGrp="1" noChangeArrowheads="1"/>
          </p:cNvSpPr>
          <p:nvPr>
            <p:ph type="title" idx="4294967295"/>
          </p:nvPr>
        </p:nvSpPr>
        <p:spPr>
          <a:xfrm>
            <a:off x="546100" y="152045"/>
            <a:ext cx="8153400" cy="762000"/>
          </a:xfrm>
        </p:spPr>
        <p:txBody>
          <a:bodyPr>
            <a:noAutofit/>
          </a:bodyPr>
          <a:lstStyle/>
          <a:p>
            <a:pPr eaLnBrk="1" hangingPunct="1"/>
            <a:r>
              <a:rPr lang="en-US" altLang="en-US" sz="3400" dirty="0">
                <a:solidFill>
                  <a:srgbClr val="FFC000"/>
                </a:solidFill>
                <a:latin typeface="Times New Roman" panose="02020603050405020304" pitchFamily="18" charset="0"/>
                <a:cs typeface="Times New Roman" panose="02020603050405020304" pitchFamily="18" charset="0"/>
              </a:rPr>
              <a:t>Stabilization</a:t>
            </a:r>
            <a:endParaRPr lang="en-US" altLang="en-US" sz="3400" baseline="-25000" dirty="0">
              <a:solidFill>
                <a:srgbClr val="FFC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855" name="Text Box 7">
                <a:extLst>
                  <a:ext uri="{FF2B5EF4-FFF2-40B4-BE49-F238E27FC236}">
                    <a16:creationId xmlns:a16="http://schemas.microsoft.com/office/drawing/2014/main" id="{437B8D76-3D8E-49E9-A12E-A4C076C4AA18}"/>
                  </a:ext>
                </a:extLst>
              </p:cNvPr>
              <p:cNvSpPr txBox="1">
                <a:spLocks noChangeArrowheads="1"/>
              </p:cNvSpPr>
              <p:nvPr/>
            </p:nvSpPr>
            <p:spPr bwMode="auto">
              <a:xfrm>
                <a:off x="927100" y="1104900"/>
                <a:ext cx="7391400" cy="4478149"/>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99CC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Clr>
                    <a:srgbClr val="B45F07"/>
                  </a:buClr>
                  <a:defRPr/>
                </a:pPr>
                <a:r>
                  <a:rPr lang="en-IN" altLang="en-US" sz="2000" b="1" dirty="0">
                    <a:latin typeface="Times New Roman" panose="02020603050405020304" pitchFamily="18" charset="0"/>
                    <a:cs typeface="Times New Roman" panose="02020603050405020304" pitchFamily="18" charset="0"/>
                  </a:rPr>
                  <a:t>Stabilization: </a:t>
                </a:r>
                <a:r>
                  <a:rPr lang="en-IN" altLang="en-US" sz="2000" dirty="0">
                    <a:latin typeface="Times New Roman" panose="02020603050405020304" pitchFamily="18" charset="0"/>
                    <a:cs typeface="Times New Roman" panose="02020603050405020304" pitchFamily="18" charset="0"/>
                  </a:rPr>
                  <a:t>The process of making operating point independent of temperature changes and variations in transistor parameters is known as stabilization.</a:t>
                </a:r>
              </a:p>
              <a:p>
                <a:pPr algn="just">
                  <a:buClr>
                    <a:srgbClr val="B45F07"/>
                  </a:buClr>
                  <a:defRPr/>
                </a:pPr>
                <a:endParaRPr lang="en-IN" altLang="en-US" sz="2000" b="1" dirty="0">
                  <a:latin typeface="Times New Roman" panose="02020603050405020304" pitchFamily="18" charset="0"/>
                  <a:cs typeface="Times New Roman" panose="02020603050405020304" pitchFamily="18" charset="0"/>
                </a:endParaRPr>
              </a:p>
              <a:p>
                <a:pPr algn="just">
                  <a:buClr>
                    <a:srgbClr val="B45F07"/>
                  </a:buClr>
                  <a:defRPr/>
                </a:pPr>
                <a:r>
                  <a:rPr lang="en-IN" altLang="en-US" sz="2000" b="1" dirty="0">
                    <a:latin typeface="Times New Roman" panose="02020603050405020304" pitchFamily="18" charset="0"/>
                    <a:cs typeface="Times New Roman" panose="02020603050405020304" pitchFamily="18" charset="0"/>
                  </a:rPr>
                  <a:t>Causes of unstabilization of Q-point: </a:t>
                </a:r>
                <a:r>
                  <a:rPr lang="en-IN" altLang="en-US" sz="2000" dirty="0">
                    <a:latin typeface="Times New Roman" panose="02020603050405020304" pitchFamily="18" charset="0"/>
                    <a:cs typeface="Times New Roman" panose="02020603050405020304" pitchFamily="18" charset="0"/>
                  </a:rPr>
                  <a:t>Q-point will shift if </a:t>
                </a:r>
                <a14:m>
                  <m:oMath xmlns:m="http://schemas.openxmlformats.org/officeDocument/2006/math">
                    <m:sSub>
                      <m:sSubPr>
                        <m:ctrlPr>
                          <a:rPr lang="en-IN" altLang="en-US" sz="2000" i="1" smtClean="0">
                            <a:latin typeface="Cambria Math" panose="02040503050406030204" pitchFamily="18" charset="0"/>
                            <a:cs typeface="Times New Roman" panose="02020603050405020304" pitchFamily="18" charset="0"/>
                          </a:rPr>
                        </m:ctrlPr>
                      </m:sSubPr>
                      <m:e>
                        <m:r>
                          <a:rPr lang="en-US" altLang="en-US" sz="2000" b="0" i="1" smtClean="0">
                            <a:latin typeface="Cambria Math" panose="02040503050406030204" pitchFamily="18" charset="0"/>
                            <a:cs typeface="Times New Roman" panose="02020603050405020304" pitchFamily="18" charset="0"/>
                          </a:rPr>
                          <m:t>𝐼</m:t>
                        </m:r>
                      </m:e>
                      <m:sub>
                        <m:r>
                          <a:rPr lang="en-US" altLang="en-US" sz="2000" b="0" i="1" smtClean="0">
                            <a:latin typeface="Cambria Math" panose="02040503050406030204" pitchFamily="18" charset="0"/>
                            <a:cs typeface="Times New Roman" panose="02020603050405020304" pitchFamily="18" charset="0"/>
                          </a:rPr>
                          <m:t>𝐶</m:t>
                        </m:r>
                      </m:sub>
                    </m:sSub>
                  </m:oMath>
                </a14:m>
                <a:r>
                  <a:rPr lang="en-IN" altLang="en-US" sz="2000" dirty="0">
                    <a:latin typeface="Times New Roman" panose="02020603050405020304" pitchFamily="18" charset="0"/>
                    <a:cs typeface="Times New Roman" panose="02020603050405020304" pitchFamily="18" charset="0"/>
                  </a:rPr>
                  <a:t> either increases or decreases</a:t>
                </a:r>
              </a:p>
              <a:p>
                <a:pPr marL="914400" lvl="2" algn="just">
                  <a:spcBef>
                    <a:spcPts val="600"/>
                  </a:spcBef>
                  <a:buClr>
                    <a:srgbClr val="B45F07"/>
                  </a:buClr>
                  <a:buFont typeface="Wingdings" panose="05000000000000000000" pitchFamily="2" charset="2"/>
                  <a:buChar char="Ø"/>
                  <a:defRPr/>
                </a:pPr>
                <a:r>
                  <a:rPr lang="en-IN" altLang="en-US" sz="2000" dirty="0">
                    <a:latin typeface="Times New Roman" panose="02020603050405020304" pitchFamily="18" charset="0"/>
                    <a:cs typeface="Times New Roman" panose="02020603050405020304" pitchFamily="18" charset="0"/>
                  </a:rPr>
                  <a:t>Change in </a:t>
                </a:r>
                <a14:m>
                  <m:oMath xmlns:m="http://schemas.openxmlformats.org/officeDocument/2006/math">
                    <m:r>
                      <a:rPr lang="el-GR" altLang="en-US" sz="2000" b="0" i="1">
                        <a:latin typeface="Cambria Math" panose="02040503050406030204" pitchFamily="18" charset="0"/>
                        <a:ea typeface="Cambria Math" panose="02040503050406030204" pitchFamily="18" charset="0"/>
                        <a:cs typeface="Times" panose="02020603050405020304" pitchFamily="18" charset="0"/>
                      </a:rPr>
                      <m:t>𝛽</m:t>
                    </m:r>
                  </m:oMath>
                </a14:m>
                <a:endParaRPr lang="en-IN" altLang="en-US" sz="2000" dirty="0">
                  <a:latin typeface="Times New Roman" panose="02020603050405020304" pitchFamily="18" charset="0"/>
                  <a:cs typeface="Times New Roman" panose="02020603050405020304" pitchFamily="18" charset="0"/>
                </a:endParaRPr>
              </a:p>
              <a:p>
                <a:pPr marL="1200150" lvl="2" indent="0" algn="just">
                  <a:spcBef>
                    <a:spcPts val="600"/>
                  </a:spcBef>
                  <a:buClr>
                    <a:srgbClr val="B45F07"/>
                  </a:buClr>
                  <a:defRPr/>
                </a:pPr>
                <a:r>
                  <a:rPr lang="en-IN" altLang="en-US" sz="2000" b="1" dirty="0">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 I</a:t>
                </a:r>
                <a:r>
                  <a:rPr lang="en-US" altLang="en-US" sz="2000" i="1" baseline="-25000" dirty="0">
                    <a:latin typeface="Times New Roman" panose="02020603050405020304" pitchFamily="18" charset="0"/>
                    <a:cs typeface="Times New Roman" panose="02020603050405020304" pitchFamily="18" charset="0"/>
                  </a:rPr>
                  <a:t>C</a:t>
                </a:r>
                <a:r>
                  <a:rPr lang="en-US" altLang="en-US" sz="2000" i="1" dirty="0">
                    <a:latin typeface="Times New Roman" panose="02020603050405020304" pitchFamily="18" charset="0"/>
                    <a:cs typeface="Times New Roman" panose="02020603050405020304" pitchFamily="18" charset="0"/>
                  </a:rPr>
                  <a:t> = </a:t>
                </a:r>
                <a14:m>
                  <m:oMath xmlns:m="http://schemas.openxmlformats.org/officeDocument/2006/math">
                    <m:r>
                      <a:rPr lang="el-GR" altLang="en-US" sz="2000" i="1">
                        <a:latin typeface="Cambria Math" panose="02040503050406030204" pitchFamily="18" charset="0"/>
                        <a:ea typeface="Cambria Math" panose="02040503050406030204" pitchFamily="18" charset="0"/>
                        <a:cs typeface="Times" panose="02020603050405020304" pitchFamily="18" charset="0"/>
                      </a:rPr>
                      <m:t>𝛽</m:t>
                    </m:r>
                    <m:sSub>
                      <m:sSubPr>
                        <m:ctrlPr>
                          <a:rPr lang="en-US" altLang="en-US" sz="2000" i="1">
                            <a:latin typeface="Cambria Math" panose="02040503050406030204" pitchFamily="18" charset="0"/>
                            <a:cs typeface="Times" panose="02020603050405020304" pitchFamily="18" charset="0"/>
                          </a:rPr>
                        </m:ctrlPr>
                      </m:sSubPr>
                      <m:e>
                        <m:r>
                          <a:rPr lang="en-US" altLang="en-US" sz="2000" i="1">
                            <a:latin typeface="Cambria Math" panose="02040503050406030204" pitchFamily="18" charset="0"/>
                            <a:cs typeface="Times" panose="02020603050405020304" pitchFamily="18" charset="0"/>
                          </a:rPr>
                          <m:t>𝐼</m:t>
                        </m:r>
                      </m:e>
                      <m:sub>
                        <m:r>
                          <a:rPr lang="en-US" altLang="en-US" sz="2000" i="1">
                            <a:latin typeface="Cambria Math" panose="02040503050406030204" pitchFamily="18" charset="0"/>
                            <a:cs typeface="Times" panose="02020603050405020304" pitchFamily="18" charset="0"/>
                          </a:rPr>
                          <m:t>𝐵</m:t>
                        </m:r>
                      </m:sub>
                    </m:sSub>
                  </m:oMath>
                </a14:m>
                <a:r>
                  <a:rPr lang="en-US" altLang="en-US" sz="2000" i="1" dirty="0">
                    <a:latin typeface="Times New Roman" panose="02020603050405020304" pitchFamily="18" charset="0"/>
                    <a:cs typeface="Times New Roman" panose="02020603050405020304" pitchFamily="18" charset="0"/>
                  </a:rPr>
                  <a:t> + (</a:t>
                </a:r>
                <a:r>
                  <a:rPr lang="el-GR" altLang="en-US" sz="2000" i="1" dirty="0">
                    <a:latin typeface="Times New Roman" panose="02020603050405020304" pitchFamily="18" charset="0"/>
                    <a:cs typeface="Times New Roman" panose="02020603050405020304" pitchFamily="18" charset="0"/>
                  </a:rPr>
                  <a:t>β</a:t>
                </a:r>
                <a:r>
                  <a:rPr lang="en-US" altLang="en-US" sz="2000" i="1" dirty="0">
                    <a:latin typeface="Times New Roman" panose="02020603050405020304" pitchFamily="18" charset="0"/>
                    <a:cs typeface="Times New Roman" panose="02020603050405020304" pitchFamily="18" charset="0"/>
                  </a:rPr>
                  <a:t>+1)I</a:t>
                </a:r>
                <a:r>
                  <a:rPr lang="en-US" altLang="en-US" sz="2000" i="1" baseline="-25000" dirty="0">
                    <a:latin typeface="Times New Roman" panose="02020603050405020304" pitchFamily="18" charset="0"/>
                    <a:cs typeface="Times New Roman" panose="02020603050405020304" pitchFamily="18" charset="0"/>
                  </a:rPr>
                  <a:t>CO</a:t>
                </a:r>
                <a:endParaRPr lang="en-IN" altLang="en-US" sz="2000" b="1" dirty="0">
                  <a:latin typeface="Times New Roman" panose="02020603050405020304" pitchFamily="18" charset="0"/>
                  <a:cs typeface="Times New Roman" panose="02020603050405020304" pitchFamily="18" charset="0"/>
                </a:endParaRPr>
              </a:p>
              <a:p>
                <a:pPr marL="914400" lvl="2" algn="just">
                  <a:spcBef>
                    <a:spcPts val="600"/>
                  </a:spcBef>
                  <a:buClr>
                    <a:srgbClr val="B45F07"/>
                  </a:buClr>
                  <a:buFont typeface="Wingdings" panose="05000000000000000000" pitchFamily="2" charset="2"/>
                  <a:buChar char="Ø"/>
                  <a:defRPr/>
                </a:pPr>
                <a:r>
                  <a:rPr lang="en-IN" altLang="en-US" sz="2000" dirty="0">
                    <a:latin typeface="Times New Roman" panose="02020603050405020304" pitchFamily="18" charset="0"/>
                    <a:cs typeface="Times New Roman" panose="02020603050405020304" pitchFamily="18" charset="0"/>
                  </a:rPr>
                  <a:t>Change in temperature </a:t>
                </a:r>
              </a:p>
              <a:p>
                <a:pPr marL="1885950" lvl="4" indent="-285750" algn="just">
                  <a:spcBef>
                    <a:spcPts val="600"/>
                  </a:spcBef>
                  <a:buClr>
                    <a:srgbClr val="B45F07"/>
                  </a:buClr>
                  <a:buFont typeface="Times New Roman" panose="02020603050405020304" pitchFamily="18" charset="0"/>
                  <a:buChar char="‒"/>
                  <a:defRPr/>
                </a:pPr>
                <a:r>
                  <a:rPr lang="en-IN" altLang="en-US" sz="2000" dirty="0">
                    <a:latin typeface="Times New Roman" panose="02020603050405020304" pitchFamily="18" charset="0"/>
                    <a:cs typeface="Times New Roman" panose="02020603050405020304" pitchFamily="18" charset="0"/>
                  </a:rPr>
                  <a:t>increasing of every 10</a:t>
                </a:r>
                <a:r>
                  <a:rPr lang="en-IN" altLang="en-US" sz="2000" baseline="30000" dirty="0">
                    <a:latin typeface="Times New Roman" panose="02020603050405020304" pitchFamily="18" charset="0"/>
                    <a:cs typeface="Times New Roman" panose="02020603050405020304" pitchFamily="18" charset="0"/>
                  </a:rPr>
                  <a:t>o </a:t>
                </a:r>
                <a:r>
                  <a:rPr lang="en-IN" altLang="en-US" sz="2000" dirty="0">
                    <a:latin typeface="Times New Roman" panose="02020603050405020304" pitchFamily="18" charset="0"/>
                    <a:cs typeface="Times New Roman" panose="02020603050405020304" pitchFamily="18" charset="0"/>
                  </a:rPr>
                  <a:t>temperature, </a:t>
                </a:r>
                <a14:m>
                  <m:oMath xmlns:m="http://schemas.openxmlformats.org/officeDocument/2006/math">
                    <m:sSub>
                      <m:sSubPr>
                        <m:ctrlPr>
                          <a:rPr lang="en-IN" altLang="en-US" sz="2000" i="1" smtClean="0">
                            <a:latin typeface="Cambria Math" panose="02040503050406030204" pitchFamily="18" charset="0"/>
                            <a:cs typeface="Times New Roman" panose="02020603050405020304" pitchFamily="18" charset="0"/>
                          </a:rPr>
                        </m:ctrlPr>
                      </m:sSubPr>
                      <m:e>
                        <m:r>
                          <a:rPr lang="en-US" altLang="en-US" sz="2000" b="0" i="1" smtClean="0">
                            <a:latin typeface="Cambria Math" panose="02040503050406030204" pitchFamily="18" charset="0"/>
                            <a:cs typeface="Times New Roman" panose="02020603050405020304" pitchFamily="18" charset="0"/>
                          </a:rPr>
                          <m:t>𝐼</m:t>
                        </m:r>
                      </m:e>
                      <m:sub>
                        <m:r>
                          <a:rPr lang="en-US" altLang="en-US" sz="2000" b="0" i="1" smtClean="0">
                            <a:latin typeface="Cambria Math" panose="02040503050406030204" pitchFamily="18" charset="0"/>
                            <a:cs typeface="Times New Roman" panose="02020603050405020304" pitchFamily="18" charset="0"/>
                          </a:rPr>
                          <m:t>𝐶𝐵𝑂</m:t>
                        </m:r>
                      </m:sub>
                    </m:sSub>
                  </m:oMath>
                </a14:m>
                <a:r>
                  <a:rPr lang="en-IN" altLang="en-US" sz="2000" dirty="0">
                    <a:latin typeface="Times New Roman" panose="02020603050405020304" pitchFamily="18" charset="0"/>
                    <a:cs typeface="Times New Roman" panose="02020603050405020304" pitchFamily="18" charset="0"/>
                  </a:rPr>
                  <a:t> is doubled</a:t>
                </a:r>
              </a:p>
              <a:p>
                <a:pPr marL="1885950" lvl="4" indent="-285750" algn="just">
                  <a:spcBef>
                    <a:spcPts val="600"/>
                  </a:spcBef>
                  <a:buClr>
                    <a:srgbClr val="B45F07"/>
                  </a:buClr>
                  <a:buFont typeface="Times New Roman" panose="02020603050405020304" pitchFamily="18" charset="0"/>
                  <a:buChar char="‒"/>
                  <a:defRPr/>
                </a:pPr>
                <a:r>
                  <a:rPr lang="en-IN" altLang="en-US" sz="2000" dirty="0">
                    <a:latin typeface="Times New Roman" panose="02020603050405020304" pitchFamily="18" charset="0"/>
                    <a:cs typeface="Times New Roman" panose="02020603050405020304" pitchFamily="18" charset="0"/>
                  </a:rPr>
                  <a:t>Every degree rise in temperature the input voltage </a:t>
                </a:r>
                <a14:m>
                  <m:oMath xmlns:m="http://schemas.openxmlformats.org/officeDocument/2006/math">
                    <m:sSub>
                      <m:sSubPr>
                        <m:ctrlPr>
                          <a:rPr lang="en-IN" altLang="en-US" sz="2000" i="1" smtClean="0">
                            <a:latin typeface="Cambria Math" panose="02040503050406030204" pitchFamily="18" charset="0"/>
                            <a:cs typeface="Times New Roman" panose="02020603050405020304" pitchFamily="18" charset="0"/>
                          </a:rPr>
                        </m:ctrlPr>
                      </m:sSubPr>
                      <m:e>
                        <m:r>
                          <a:rPr lang="en-US" altLang="en-US" sz="2000" b="0" i="1" smtClean="0">
                            <a:latin typeface="Cambria Math" panose="02040503050406030204" pitchFamily="18" charset="0"/>
                            <a:cs typeface="Times New Roman" panose="02020603050405020304" pitchFamily="18" charset="0"/>
                          </a:rPr>
                          <m:t>𝑉</m:t>
                        </m:r>
                      </m:e>
                      <m:sub>
                        <m:r>
                          <a:rPr lang="en-US" altLang="en-US" sz="2000" b="0" i="1" smtClean="0">
                            <a:latin typeface="Cambria Math" panose="02040503050406030204" pitchFamily="18" charset="0"/>
                            <a:cs typeface="Times New Roman" panose="02020603050405020304" pitchFamily="18" charset="0"/>
                          </a:rPr>
                          <m:t>𝐵𝐸</m:t>
                        </m:r>
                      </m:sub>
                    </m:sSub>
                  </m:oMath>
                </a14:m>
                <a:r>
                  <a:rPr lang="en-IN" altLang="en-US" sz="2000" dirty="0">
                    <a:latin typeface="Times New Roman" panose="02020603050405020304" pitchFamily="18" charset="0"/>
                    <a:cs typeface="Times New Roman" panose="02020603050405020304" pitchFamily="18" charset="0"/>
                  </a:rPr>
                  <a:t> is decreased by 2.5 mV. The changes of </a:t>
                </a:r>
                <a14:m>
                  <m:oMath xmlns:m="http://schemas.openxmlformats.org/officeDocument/2006/math">
                    <m:sSub>
                      <m:sSubPr>
                        <m:ctrlPr>
                          <a:rPr lang="en-IN" altLang="en-US" sz="2000" i="1">
                            <a:latin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cs typeface="Times New Roman" panose="02020603050405020304" pitchFamily="18" charset="0"/>
                          </a:rPr>
                          <m:t>𝑉</m:t>
                        </m:r>
                      </m:e>
                      <m:sub>
                        <m:r>
                          <a:rPr lang="en-US" altLang="en-US" sz="2000" i="1">
                            <a:latin typeface="Cambria Math" panose="02040503050406030204" pitchFamily="18" charset="0"/>
                            <a:cs typeface="Times New Roman" panose="02020603050405020304" pitchFamily="18" charset="0"/>
                          </a:rPr>
                          <m:t>𝐵𝐸</m:t>
                        </m:r>
                      </m:sub>
                    </m:sSub>
                  </m:oMath>
                </a14:m>
                <a:r>
                  <a:rPr lang="en-IN" altLang="en-US" sz="2000" dirty="0">
                    <a:latin typeface="Times New Roman" panose="02020603050405020304" pitchFamily="18" charset="0"/>
                    <a:cs typeface="Times New Roman" panose="02020603050405020304" pitchFamily="18" charset="0"/>
                  </a:rPr>
                  <a:t> affects the base current. </a:t>
                </a:r>
              </a:p>
            </p:txBody>
          </p:sp>
        </mc:Choice>
        <mc:Fallback xmlns="">
          <p:sp>
            <p:nvSpPr>
              <p:cNvPr id="78855" name="Text Box 7">
                <a:extLst>
                  <a:ext uri="{FF2B5EF4-FFF2-40B4-BE49-F238E27FC236}">
                    <a16:creationId xmlns:a16="http://schemas.microsoft.com/office/drawing/2014/main" id="{437B8D76-3D8E-49E9-A12E-A4C076C4AA18}"/>
                  </a:ext>
                </a:extLst>
              </p:cNvPr>
              <p:cNvSpPr txBox="1">
                <a:spLocks noRot="1" noChangeAspect="1" noMove="1" noResize="1" noEditPoints="1" noAdjustHandles="1" noChangeArrowheads="1" noChangeShapeType="1" noTextEdit="1"/>
              </p:cNvSpPr>
              <p:nvPr/>
            </p:nvSpPr>
            <p:spPr bwMode="auto">
              <a:xfrm>
                <a:off x="927100" y="1104900"/>
                <a:ext cx="7391400" cy="4478149"/>
              </a:xfrm>
              <a:prstGeom prst="rect">
                <a:avLst/>
              </a:prstGeom>
              <a:blipFill>
                <a:blip r:embed="rId2"/>
                <a:stretch>
                  <a:fillRect l="-824" t="-680" r="-824" b="-14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1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8855">
                                            <p:txEl>
                                              <p:pRg st="0" end="0"/>
                                            </p:txEl>
                                          </p:spTgt>
                                        </p:tgtEl>
                                        <p:attrNameLst>
                                          <p:attrName>style.visibility</p:attrName>
                                        </p:attrNameLst>
                                      </p:cBhvr>
                                      <p:to>
                                        <p:strVal val="visible"/>
                                      </p:to>
                                    </p:set>
                                    <p:anim calcmode="lin" valueType="num">
                                      <p:cBhvr additive="base">
                                        <p:cTn id="7" dur="500" fill="hold"/>
                                        <p:tgtEl>
                                          <p:spTgt spid="788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8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8855">
                                            <p:txEl>
                                              <p:pRg st="2" end="2"/>
                                            </p:txEl>
                                          </p:spTgt>
                                        </p:tgtEl>
                                        <p:attrNameLst>
                                          <p:attrName>style.visibility</p:attrName>
                                        </p:attrNameLst>
                                      </p:cBhvr>
                                      <p:to>
                                        <p:strVal val="visible"/>
                                      </p:to>
                                    </p:set>
                                    <p:anim calcmode="lin" valueType="num">
                                      <p:cBhvr additive="base">
                                        <p:cTn id="13" dur="500" fill="hold"/>
                                        <p:tgtEl>
                                          <p:spTgt spid="78855">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8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8855">
                                            <p:txEl>
                                              <p:pRg st="3" end="3"/>
                                            </p:txEl>
                                          </p:spTgt>
                                        </p:tgtEl>
                                        <p:attrNameLst>
                                          <p:attrName>style.visibility</p:attrName>
                                        </p:attrNameLst>
                                      </p:cBhvr>
                                      <p:to>
                                        <p:strVal val="visible"/>
                                      </p:to>
                                    </p:set>
                                    <p:anim calcmode="lin" valueType="num">
                                      <p:cBhvr additive="base">
                                        <p:cTn id="19" dur="500" fill="hold"/>
                                        <p:tgtEl>
                                          <p:spTgt spid="7885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8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8855">
                                            <p:txEl>
                                              <p:pRg st="4" end="4"/>
                                            </p:txEl>
                                          </p:spTgt>
                                        </p:tgtEl>
                                        <p:attrNameLst>
                                          <p:attrName>style.visibility</p:attrName>
                                        </p:attrNameLst>
                                      </p:cBhvr>
                                      <p:to>
                                        <p:strVal val="visible"/>
                                      </p:to>
                                    </p:set>
                                    <p:anim calcmode="lin" valueType="num">
                                      <p:cBhvr additive="base">
                                        <p:cTn id="25" dur="500" fill="hold"/>
                                        <p:tgtEl>
                                          <p:spTgt spid="7885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88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8855">
                                            <p:txEl>
                                              <p:pRg st="5" end="5"/>
                                            </p:txEl>
                                          </p:spTgt>
                                        </p:tgtEl>
                                        <p:attrNameLst>
                                          <p:attrName>style.visibility</p:attrName>
                                        </p:attrNameLst>
                                      </p:cBhvr>
                                      <p:to>
                                        <p:strVal val="visible"/>
                                      </p:to>
                                    </p:set>
                                    <p:anim calcmode="lin" valueType="num">
                                      <p:cBhvr additive="base">
                                        <p:cTn id="31" dur="500" fill="hold"/>
                                        <p:tgtEl>
                                          <p:spTgt spid="7885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88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8855">
                                            <p:txEl>
                                              <p:pRg st="6" end="6"/>
                                            </p:txEl>
                                          </p:spTgt>
                                        </p:tgtEl>
                                        <p:attrNameLst>
                                          <p:attrName>style.visibility</p:attrName>
                                        </p:attrNameLst>
                                      </p:cBhvr>
                                      <p:to>
                                        <p:strVal val="visible"/>
                                      </p:to>
                                    </p:set>
                                    <p:anim calcmode="lin" valueType="num">
                                      <p:cBhvr additive="base">
                                        <p:cTn id="37" dur="500" fill="hold"/>
                                        <p:tgtEl>
                                          <p:spTgt spid="78855">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88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78855">
                                            <p:txEl>
                                              <p:pRg st="7" end="7"/>
                                            </p:txEl>
                                          </p:spTgt>
                                        </p:tgtEl>
                                        <p:attrNameLst>
                                          <p:attrName>style.visibility</p:attrName>
                                        </p:attrNameLst>
                                      </p:cBhvr>
                                      <p:to>
                                        <p:strVal val="visible"/>
                                      </p:to>
                                    </p:set>
                                    <p:anim calcmode="lin" valueType="num">
                                      <p:cBhvr additive="base">
                                        <p:cTn id="43" dur="500" fill="hold"/>
                                        <p:tgtEl>
                                          <p:spTgt spid="78855">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885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a:extLst>
              <a:ext uri="{FF2B5EF4-FFF2-40B4-BE49-F238E27FC236}">
                <a16:creationId xmlns:a16="http://schemas.microsoft.com/office/drawing/2014/main" id="{84863907-B38E-494E-B463-9722F3851FE4}"/>
              </a:ext>
            </a:extLst>
          </p:cNvPr>
          <p:cNvSpPr>
            <a:spLocks noGrp="1" noChangeArrowheads="1"/>
          </p:cNvSpPr>
          <p:nvPr>
            <p:ph type="title" idx="4294967295"/>
          </p:nvPr>
        </p:nvSpPr>
        <p:spPr>
          <a:xfrm>
            <a:off x="546100" y="152045"/>
            <a:ext cx="8153400" cy="762000"/>
          </a:xfrm>
        </p:spPr>
        <p:txBody>
          <a:bodyPr>
            <a:noAutofit/>
          </a:bodyPr>
          <a:lstStyle/>
          <a:p>
            <a:pPr eaLnBrk="1" hangingPunct="1"/>
            <a:r>
              <a:rPr lang="en-US" altLang="en-US" sz="3400" dirty="0">
                <a:solidFill>
                  <a:srgbClr val="FFC000"/>
                </a:solidFill>
                <a:latin typeface="Times New Roman" panose="02020603050405020304" pitchFamily="18" charset="0"/>
                <a:cs typeface="Times New Roman" panose="02020603050405020304" pitchFamily="18" charset="0"/>
              </a:rPr>
              <a:t>The Thermal Stability of Operating Point (S)</a:t>
            </a:r>
            <a:endParaRPr lang="en-US" altLang="en-US" sz="3400" baseline="-25000" dirty="0">
              <a:solidFill>
                <a:srgbClr val="FFC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855" name="Text Box 7">
                <a:extLst>
                  <a:ext uri="{FF2B5EF4-FFF2-40B4-BE49-F238E27FC236}">
                    <a16:creationId xmlns:a16="http://schemas.microsoft.com/office/drawing/2014/main" id="{437B8D76-3D8E-49E9-A12E-A4C076C4AA18}"/>
                  </a:ext>
                </a:extLst>
              </p:cNvPr>
              <p:cNvSpPr txBox="1">
                <a:spLocks noChangeArrowheads="1"/>
              </p:cNvSpPr>
              <p:nvPr/>
            </p:nvSpPr>
            <p:spPr bwMode="auto">
              <a:xfrm>
                <a:off x="927100" y="990600"/>
                <a:ext cx="7391400" cy="516955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99CC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ts val="600"/>
                  </a:spcBef>
                  <a:buClr>
                    <a:srgbClr val="B45F07"/>
                  </a:buClr>
                  <a:defRPr/>
                </a:pPr>
                <a:r>
                  <a:rPr lang="en-IN" altLang="en-US" b="1" dirty="0">
                    <a:latin typeface="Times New Roman" panose="02020603050405020304" pitchFamily="18" charset="0"/>
                    <a:cs typeface="Times New Roman" panose="02020603050405020304" pitchFamily="18" charset="0"/>
                  </a:rPr>
                  <a:t>Stability Factor (S)</a:t>
                </a:r>
                <a:r>
                  <a:rPr lang="en-IN" altLang="en-US" dirty="0">
                    <a:latin typeface="Times New Roman" panose="02020603050405020304" pitchFamily="18" charset="0"/>
                    <a:cs typeface="Times New Roman" panose="02020603050405020304" pitchFamily="18" charset="0"/>
                  </a:rPr>
                  <a:t>:- </a:t>
                </a:r>
              </a:p>
              <a:p>
                <a:pPr marL="285750" indent="-285750" algn="just">
                  <a:spcBef>
                    <a:spcPts val="600"/>
                  </a:spcBef>
                  <a:buClr>
                    <a:srgbClr val="B45F07"/>
                  </a:buClr>
                  <a:buFont typeface="Arial" panose="020B0604020202020204" pitchFamily="34" charset="0"/>
                  <a:buChar char="•"/>
                  <a:defRPr/>
                </a:pPr>
                <a:r>
                  <a:rPr lang="en-IN" altLang="en-US" b="1" dirty="0">
                    <a:latin typeface="Times New Roman" panose="02020603050405020304" pitchFamily="18" charset="0"/>
                    <a:cs typeface="Times New Roman" panose="02020603050405020304" pitchFamily="18" charset="0"/>
                  </a:rPr>
                  <a:t>The stability factor is a measure of stability provided by biasing circuit.</a:t>
                </a:r>
              </a:p>
              <a:p>
                <a:pPr marL="285750" indent="-285750" algn="just">
                  <a:spcBef>
                    <a:spcPts val="600"/>
                  </a:spcBef>
                  <a:buClr>
                    <a:srgbClr val="B45F07"/>
                  </a:buClr>
                  <a:buFont typeface="Arial" panose="020B0604020202020204" pitchFamily="34" charset="0"/>
                  <a:buChar char="•"/>
                  <a:defRPr/>
                </a:pPr>
                <a:r>
                  <a:rPr lang="en-IN" altLang="en-US" b="1" dirty="0">
                    <a:latin typeface="Times New Roman" panose="02020603050405020304" pitchFamily="18" charset="0"/>
                    <a:cs typeface="Times New Roman" panose="02020603050405020304" pitchFamily="18" charset="0"/>
                  </a:rPr>
                  <a:t>Stability factor indicates the degree of change in operating point due to variation in temperature.</a:t>
                </a:r>
              </a:p>
              <a:p>
                <a:pPr marL="285750" indent="-285750" algn="just">
                  <a:spcBef>
                    <a:spcPts val="600"/>
                  </a:spcBef>
                  <a:buClr>
                    <a:srgbClr val="B45F07"/>
                  </a:buClr>
                  <a:buFont typeface="Arial" panose="020B0604020202020204" pitchFamily="34" charset="0"/>
                  <a:buChar char="•"/>
                  <a:defRPr/>
                </a:pPr>
                <a:r>
                  <a:rPr lang="en-IN" altLang="en-US" b="1" dirty="0">
                    <a:latin typeface="Times New Roman" panose="02020603050405020304" pitchFamily="18" charset="0"/>
                    <a:cs typeface="Times New Roman" panose="02020603050405020304" pitchFamily="18" charset="0"/>
                  </a:rPr>
                  <a:t>Stability factor should have the values as minimum as possible. </a:t>
                </a:r>
              </a:p>
              <a:p>
                <a:pPr algn="just">
                  <a:spcBef>
                    <a:spcPts val="600"/>
                  </a:spcBef>
                  <a:buClr>
                    <a:srgbClr val="B45F07"/>
                  </a:buClr>
                  <a:defRPr/>
                </a:pPr>
                <a:endParaRPr lang="en-IN" altLang="en-US" b="1" dirty="0">
                  <a:latin typeface="Times New Roman" panose="02020603050405020304" pitchFamily="18" charset="0"/>
                  <a:cs typeface="Times New Roman" panose="02020603050405020304" pitchFamily="18" charset="0"/>
                </a:endParaRPr>
              </a:p>
              <a:p>
                <a:pPr algn="just">
                  <a:spcBef>
                    <a:spcPts val="600"/>
                  </a:spcBef>
                  <a:buClr>
                    <a:srgbClr val="B45F07"/>
                  </a:buClr>
                  <a:defRPr/>
                </a:pPr>
                <a:r>
                  <a:rPr lang="en-IN" altLang="en-US" b="1" dirty="0">
                    <a:latin typeface="Times New Roman" panose="02020603050405020304" pitchFamily="18" charset="0"/>
                    <a:cs typeface="Times New Roman" panose="02020603050405020304" pitchFamily="18" charset="0"/>
                  </a:rPr>
                  <a:t>Definition: </a:t>
                </a:r>
                <a:r>
                  <a:rPr lang="en-IN" altLang="en-US" dirty="0">
                    <a:latin typeface="Times New Roman" panose="02020603050405020304" pitchFamily="18" charset="0"/>
                    <a:cs typeface="Times New Roman" panose="02020603050405020304" pitchFamily="18" charset="0"/>
                  </a:rPr>
                  <a:t>It is the rate of change of collector current </a:t>
                </a:r>
                <a14:m>
                  <m:oMath xmlns:m="http://schemas.openxmlformats.org/officeDocument/2006/math">
                    <m:sSub>
                      <m:sSubPr>
                        <m:ctrlPr>
                          <a:rPr lang="en-IN" altLang="en-US" i="1" smtClean="0">
                            <a:latin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cs typeface="Times New Roman" panose="02020603050405020304" pitchFamily="18" charset="0"/>
                          </a:rPr>
                          <m:t>𝐼</m:t>
                        </m:r>
                      </m:e>
                      <m:sub>
                        <m:r>
                          <a:rPr lang="en-US" altLang="en-US" b="0" i="1" smtClean="0">
                            <a:latin typeface="Cambria Math" panose="02040503050406030204" pitchFamily="18" charset="0"/>
                            <a:cs typeface="Times New Roman" panose="02020603050405020304" pitchFamily="18" charset="0"/>
                          </a:rPr>
                          <m:t>𝐶</m:t>
                        </m:r>
                      </m:sub>
                    </m:sSub>
                  </m:oMath>
                </a14:m>
                <a:r>
                  <a:rPr lang="en-IN" altLang="en-US" dirty="0">
                    <a:latin typeface="Times New Roman" panose="02020603050405020304" pitchFamily="18" charset="0"/>
                    <a:cs typeface="Times New Roman" panose="02020603050405020304" pitchFamily="18" charset="0"/>
                  </a:rPr>
                  <a:t> with respect to the reverse saturation current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cs typeface="Times New Roman" panose="02020603050405020304" pitchFamily="18" charset="0"/>
                          </a:rPr>
                          <m:t>𝐶</m:t>
                        </m:r>
                        <m:r>
                          <a:rPr lang="en-US" altLang="en-US" b="0" i="1" smtClean="0">
                            <a:latin typeface="Cambria Math" panose="02040503050406030204" pitchFamily="18" charset="0"/>
                            <a:cs typeface="Times New Roman" panose="02020603050405020304" pitchFamily="18" charset="0"/>
                          </a:rPr>
                          <m:t>𝑂</m:t>
                        </m:r>
                      </m:sub>
                    </m:sSub>
                  </m:oMath>
                </a14:m>
                <a:r>
                  <a:rPr lang="en-IN" altLang="en-US" dirty="0">
                    <a:latin typeface="Times New Roman" panose="02020603050405020304" pitchFamily="18" charset="0"/>
                    <a:cs typeface="Times New Roman" panose="02020603050405020304" pitchFamily="18" charset="0"/>
                  </a:rPr>
                  <a:t> , keeping </a:t>
                </a:r>
                <a:r>
                  <a:rPr lang="el-GR" altLang="en-US" i="1" dirty="0">
                    <a:latin typeface="Times New Roman" panose="02020603050405020304" pitchFamily="18" charset="0"/>
                    <a:cs typeface="Times New Roman" panose="02020603050405020304" pitchFamily="18" charset="0"/>
                  </a:rPr>
                  <a:t>β</a:t>
                </a:r>
                <a:r>
                  <a:rPr lang="en-IN" alt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cs typeface="Times New Roman" panose="02020603050405020304" pitchFamily="18" charset="0"/>
                          </a:rPr>
                          <m:t>𝑉</m:t>
                        </m:r>
                      </m:e>
                      <m:sub>
                        <m:r>
                          <a:rPr lang="en-US" altLang="en-US" b="0" i="1" smtClean="0">
                            <a:latin typeface="Cambria Math" panose="02040503050406030204" pitchFamily="18" charset="0"/>
                            <a:cs typeface="Times New Roman" panose="02020603050405020304" pitchFamily="18" charset="0"/>
                          </a:rPr>
                          <m:t>𝐵𝐸</m:t>
                        </m:r>
                      </m:sub>
                    </m:sSub>
                  </m:oMath>
                </a14:m>
                <a:r>
                  <a:rPr lang="en-IN" altLang="en-US" dirty="0">
                    <a:latin typeface="Times New Roman" panose="02020603050405020304" pitchFamily="18" charset="0"/>
                    <a:cs typeface="Times New Roman" panose="02020603050405020304" pitchFamily="18" charset="0"/>
                  </a:rPr>
                  <a:t> constant. </a:t>
                </a:r>
              </a:p>
              <a:p>
                <a:pPr algn="just">
                  <a:spcBef>
                    <a:spcPts val="600"/>
                  </a:spcBef>
                  <a:buClr>
                    <a:srgbClr val="B45F07"/>
                  </a:buClr>
                  <a:defRPr/>
                </a:pPr>
                <a:r>
                  <a:rPr lang="en-IN"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The Thermal Stability Factor : </a:t>
                </a:r>
                <a14:m>
                  <m:oMath xmlns:m="http://schemas.openxmlformats.org/officeDocument/2006/math">
                    <m:r>
                      <a:rPr lang="en-US" altLang="en-US" b="0" i="1" smtClean="0">
                        <a:latin typeface="Cambria Math" panose="02040503050406030204" pitchFamily="18" charset="0"/>
                        <a:cs typeface="Times New Roman" panose="02020603050405020304" pitchFamily="18" charset="0"/>
                      </a:rPr>
                      <m:t>𝑆</m:t>
                    </m:r>
                    <m:r>
                      <a:rPr lang="en-US" altLang="en-US" b="0" i="1" smtClean="0">
                        <a:latin typeface="Cambria Math" panose="02040503050406030204" pitchFamily="18" charset="0"/>
                        <a:cs typeface="Times New Roman" panose="02020603050405020304" pitchFamily="18" charset="0"/>
                      </a:rPr>
                      <m:t>=</m:t>
                    </m:r>
                    <m:f>
                      <m:fPr>
                        <m:ctrlPr>
                          <a:rPr lang="en-US" altLang="en-US" b="0" i="1" smtClean="0">
                            <a:latin typeface="Cambria Math" panose="02040503050406030204" pitchFamily="18" charset="0"/>
                            <a:cs typeface="Times New Roman" panose="02020603050405020304" pitchFamily="18" charset="0"/>
                          </a:rPr>
                        </m:ctrlPr>
                      </m:fPr>
                      <m:num>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ea typeface="Cambria Math" panose="02040503050406030204" pitchFamily="18" charset="0"/>
                                <a:cs typeface="Times New Roman" panose="02020603050405020304" pitchFamily="18" charset="0"/>
                              </a:rPr>
                              <m:t>𝐶</m:t>
                            </m:r>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𝑂</m:t>
                            </m:r>
                          </m:sub>
                        </m:sSub>
                      </m:den>
                    </m:f>
                  </m:oMath>
                </a14:m>
                <a:r>
                  <a:rPr lang="en-US" altLang="en-US" dirty="0">
                    <a:latin typeface="Times New Roman" panose="02020603050405020304" pitchFamily="18" charset="0"/>
                    <a:cs typeface="Times New Roman" panose="02020603050405020304" pitchFamily="18" charset="0"/>
                  </a:rPr>
                  <a:t>  at constant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b="0" i="1" smtClean="0">
                            <a:latin typeface="Cambria Math" panose="02040503050406030204" pitchFamily="18" charset="0"/>
                            <a:cs typeface="Times New Roman" panose="02020603050405020304" pitchFamily="18" charset="0"/>
                          </a:rPr>
                          <m:t>𝐵</m:t>
                        </m:r>
                      </m:sub>
                    </m:sSub>
                  </m:oMath>
                </a14:m>
                <a:r>
                  <a:rPr lang="en-US" altLang="en-US" dirty="0">
                    <a:latin typeface="Times New Roman" panose="02020603050405020304" pitchFamily="18" charset="0"/>
                    <a:cs typeface="Times New Roman" panose="02020603050405020304" pitchFamily="18" charset="0"/>
                  </a:rPr>
                  <a:t>and </a:t>
                </a:r>
                <a:r>
                  <a:rPr lang="el-GR" altLang="en-US" i="1" dirty="0">
                    <a:latin typeface="Times New Roman" panose="02020603050405020304" pitchFamily="18" charset="0"/>
                    <a:cs typeface="Times New Roman" panose="02020603050405020304" pitchFamily="18" charset="0"/>
                  </a:rPr>
                  <a:t>β</a:t>
                </a:r>
                <a:r>
                  <a:rPr lang="en-IN" altLang="en-US" dirty="0">
                    <a:latin typeface="Times New Roman" panose="02020603050405020304" pitchFamily="18" charset="0"/>
                    <a:cs typeface="Times New Roman" panose="02020603050405020304" pitchFamily="18" charset="0"/>
                  </a:rPr>
                  <a:t> </a:t>
                </a:r>
              </a:p>
              <a:p>
                <a:pPr algn="ctr">
                  <a:spcBef>
                    <a:spcPts val="600"/>
                  </a:spcBef>
                  <a:buClr>
                    <a:srgbClr val="B45F07"/>
                  </a:buClr>
                  <a:defRPr/>
                </a:pPr>
                <a14:m>
                  <m:oMath xmlns:m="http://schemas.openxmlformats.org/officeDocument/2006/math">
                    <m:sSup>
                      <m:sSupPr>
                        <m:ctrlPr>
                          <a:rPr lang="en-US" altLang="en-US" i="1" smtClean="0">
                            <a:latin typeface="Cambria Math" panose="02040503050406030204" pitchFamily="18" charset="0"/>
                            <a:cs typeface="Times New Roman" panose="02020603050405020304" pitchFamily="18" charset="0"/>
                          </a:rPr>
                        </m:ctrlPr>
                      </m:sSupPr>
                      <m:e>
                        <m:r>
                          <a:rPr lang="en-US" altLang="en-US" b="0" i="1" smtClean="0">
                            <a:latin typeface="Cambria Math" panose="02040503050406030204" pitchFamily="18" charset="0"/>
                            <a:cs typeface="Times New Roman" panose="02020603050405020304" pitchFamily="18" charset="0"/>
                          </a:rPr>
                          <m:t>𝑆</m:t>
                        </m:r>
                      </m:e>
                      <m:sup>
                        <m:r>
                          <a:rPr lang="en-US" altLang="en-US" b="0" i="1" smtClean="0">
                            <a:latin typeface="Cambria Math" panose="02040503050406030204" pitchFamily="18" charset="0"/>
                            <a:cs typeface="Times New Roman" panose="02020603050405020304" pitchFamily="18" charset="0"/>
                          </a:rPr>
                          <m:t>′</m:t>
                        </m:r>
                      </m:sup>
                    </m:sSup>
                    <m:r>
                      <a:rPr lang="en-US" altLang="en-US" b="0" i="1" smtClean="0">
                        <a:latin typeface="Cambria Math" panose="02040503050406030204" pitchFamily="18" charset="0"/>
                        <a:cs typeface="Times New Roman" panose="02020603050405020304" pitchFamily="18" charset="0"/>
                      </a:rPr>
                      <m:t>=</m:t>
                    </m:r>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b="0" i="1" smtClean="0">
                                <a:latin typeface="Cambria Math" panose="02040503050406030204" pitchFamily="18" charset="0"/>
                                <a:ea typeface="Cambria Math" panose="02040503050406030204" pitchFamily="18" charset="0"/>
                                <a:cs typeface="Times New Roman" panose="02020603050405020304" pitchFamily="18" charset="0"/>
                              </a:rPr>
                              <m:t>𝐵𝐸</m:t>
                            </m:r>
                          </m:sub>
                        </m:sSub>
                      </m:den>
                    </m:f>
                  </m:oMath>
                </a14:m>
                <a:r>
                  <a:rPr lang="en-US" altLang="en-US" dirty="0">
                    <a:latin typeface="Times New Roman" panose="02020603050405020304" pitchFamily="18" charset="0"/>
                    <a:cs typeface="Times New Roman" panose="02020603050405020304" pitchFamily="18" charset="0"/>
                  </a:rPr>
                  <a:t> at constant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b="0" i="1" smtClean="0">
                            <a:latin typeface="Cambria Math" panose="02040503050406030204" pitchFamily="18" charset="0"/>
                            <a:cs typeface="Times New Roman" panose="02020603050405020304" pitchFamily="18" charset="0"/>
                          </a:rPr>
                          <m:t>𝐶𝐵𝑂</m:t>
                        </m:r>
                      </m:sub>
                    </m:sSub>
                  </m:oMath>
                </a14:m>
                <a:r>
                  <a:rPr lang="en-US" altLang="en-US" dirty="0">
                    <a:latin typeface="Times New Roman" panose="02020603050405020304" pitchFamily="18" charset="0"/>
                    <a:cs typeface="Times New Roman" panose="02020603050405020304" pitchFamily="18" charset="0"/>
                  </a:rPr>
                  <a:t>and </a:t>
                </a:r>
                <a:r>
                  <a:rPr lang="el-GR" altLang="en-US" i="1" dirty="0">
                    <a:latin typeface="Times New Roman" panose="02020603050405020304" pitchFamily="18" charset="0"/>
                    <a:cs typeface="Times New Roman" panose="02020603050405020304" pitchFamily="18" charset="0"/>
                  </a:rPr>
                  <a:t>β</a:t>
                </a:r>
                <a:r>
                  <a:rPr lang="en-IN" altLang="en-US" dirty="0">
                    <a:latin typeface="Times New Roman" panose="02020603050405020304" pitchFamily="18" charset="0"/>
                    <a:cs typeface="Times New Roman" panose="02020603050405020304" pitchFamily="18" charset="0"/>
                  </a:rPr>
                  <a:t> </a:t>
                </a:r>
              </a:p>
              <a:p>
                <a:pPr algn="ctr">
                  <a:spcBef>
                    <a:spcPts val="600"/>
                  </a:spcBef>
                  <a:buClr>
                    <a:srgbClr val="B45F07"/>
                  </a:buClr>
                  <a:defRPr/>
                </a:pPr>
                <a14:m>
                  <m:oMath xmlns:m="http://schemas.openxmlformats.org/officeDocument/2006/math">
                    <m:sSup>
                      <m:sSupPr>
                        <m:ctrlPr>
                          <a:rPr lang="en-US" altLang="en-US" i="1">
                            <a:latin typeface="Cambria Math" panose="02040503050406030204" pitchFamily="18" charset="0"/>
                            <a:cs typeface="Times New Roman" panose="02020603050405020304" pitchFamily="18" charset="0"/>
                          </a:rPr>
                        </m:ctrlPr>
                      </m:sSupPr>
                      <m:e>
                        <m:r>
                          <a:rPr lang="en-US" altLang="en-US" i="1">
                            <a:latin typeface="Cambria Math" panose="02040503050406030204" pitchFamily="18" charset="0"/>
                            <a:cs typeface="Times New Roman" panose="02020603050405020304" pitchFamily="18" charset="0"/>
                          </a:rPr>
                          <m:t>𝑆</m:t>
                        </m:r>
                      </m:e>
                      <m:sup>
                        <m:r>
                          <a:rPr lang="en-US" altLang="en-US" i="1">
                            <a:latin typeface="Cambria Math" panose="02040503050406030204" pitchFamily="18" charset="0"/>
                            <a:cs typeface="Times New Roman" panose="02020603050405020304" pitchFamily="18" charset="0"/>
                          </a:rPr>
                          <m:t>′</m:t>
                        </m:r>
                      </m:sup>
                    </m:sSup>
                    <m:r>
                      <a:rPr lang="en-US" altLang="en-US" i="1">
                        <a:latin typeface="Cambria Math" panose="02040503050406030204" pitchFamily="18" charset="0"/>
                        <a:cs typeface="Times New Roman" panose="02020603050405020304" pitchFamily="18" charset="0"/>
                      </a:rPr>
                      <m:t>=</m:t>
                    </m:r>
                    <m:f>
                      <m:fPr>
                        <m:ctrlPr>
                          <a:rPr lang="en-US" altLang="en-US" i="1">
                            <a:latin typeface="Cambria Math" panose="02040503050406030204" pitchFamily="18" charset="0"/>
                            <a:cs typeface="Times New Roman" panose="02020603050405020304" pitchFamily="18" charset="0"/>
                          </a:rPr>
                        </m:ctrlPr>
                      </m:fPr>
                      <m:num>
                        <m:r>
                          <a:rPr lang="en-US" alt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l-GR" altLang="en-US" i="1" dirty="0">
                            <a:latin typeface="Times New Roman" panose="02020603050405020304" pitchFamily="18" charset="0"/>
                            <a:cs typeface="Times New Roman" panose="02020603050405020304" pitchFamily="18" charset="0"/>
                          </a:rPr>
                          <m:t>β</m:t>
                        </m:r>
                        <m:r>
                          <m:rPr>
                            <m:nor/>
                          </m:rPr>
                          <a:rPr lang="en-IN" altLang="en-US" dirty="0">
                            <a:latin typeface="Times New Roman" panose="02020603050405020304" pitchFamily="18" charset="0"/>
                            <a:cs typeface="Times New Roman" panose="02020603050405020304" pitchFamily="18" charset="0"/>
                          </a:rPr>
                          <m:t> </m:t>
                        </m:r>
                        <m:r>
                          <m:rPr>
                            <m:nor/>
                          </m:rPr>
                          <a:rPr lang="en-US" altLang="en-US" dirty="0">
                            <a:latin typeface="Times New Roman" panose="02020603050405020304" pitchFamily="18" charset="0"/>
                            <a:cs typeface="Times New Roman" panose="02020603050405020304" pitchFamily="18" charset="0"/>
                          </a:rPr>
                          <m:t> </m:t>
                        </m:r>
                      </m:den>
                    </m:f>
                  </m:oMath>
                </a14:m>
                <a:r>
                  <a:rPr lang="en-US" altLang="en-US" dirty="0">
                    <a:latin typeface="Times New Roman" panose="02020603050405020304" pitchFamily="18" charset="0"/>
                    <a:cs typeface="Times New Roman" panose="02020603050405020304" pitchFamily="18" charset="0"/>
                  </a:rPr>
                  <a:t> at constant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cs typeface="Times New Roman" panose="02020603050405020304" pitchFamily="18" charset="0"/>
                          </a:rPr>
                          <m:t>𝐶𝐵𝑂</m:t>
                        </m:r>
                      </m:sub>
                    </m:sSub>
                  </m:oMath>
                </a14:m>
                <a:r>
                  <a:rPr lang="en-US" altLang="en-US"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en-US" i="1">
                            <a:latin typeface="Cambria Math" panose="02040503050406030204" pitchFamily="18" charset="0"/>
                            <a:ea typeface="Cambria Math" panose="02040503050406030204" pitchFamily="18" charset="0"/>
                            <a:cs typeface="Times New Roman" panose="02020603050405020304" pitchFamily="18" charset="0"/>
                          </a:rPr>
                          <m:t>𝐵𝐸</m:t>
                        </m:r>
                      </m:sub>
                    </m:sSub>
                  </m:oMath>
                </a14:m>
                <a:r>
                  <a:rPr lang="en-IN" altLang="en-US"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lgn="ctr">
                  <a:spcBef>
                    <a:spcPts val="600"/>
                  </a:spcBef>
                  <a:buClr>
                    <a:srgbClr val="B45F07"/>
                  </a:buClr>
                  <a:defRPr/>
                </a:pPr>
                <a:r>
                  <a:rPr lang="en-US" altLang="en-US" dirty="0">
                    <a:latin typeface="Times New Roman" panose="02020603050405020304" pitchFamily="18" charset="0"/>
                    <a:cs typeface="Times New Roman" panose="02020603050405020304" pitchFamily="18" charset="0"/>
                  </a:rPr>
                  <a:t>Larger the value of</a:t>
                </a:r>
                <a:r>
                  <a:rPr lang="en-US" altLang="en-US" b="1" i="1" dirty="0">
                    <a:latin typeface="Times New Roman" panose="02020603050405020304" pitchFamily="18" charset="0"/>
                    <a:cs typeface="Times New Roman" panose="02020603050405020304" pitchFamily="18" charset="0"/>
                  </a:rPr>
                  <a:t> S</a:t>
                </a:r>
                <a:r>
                  <a:rPr lang="en-US" altLang="en-US" dirty="0">
                    <a:latin typeface="Times New Roman" panose="02020603050405020304" pitchFamily="18" charset="0"/>
                    <a:cs typeface="Times New Roman" panose="02020603050405020304" pitchFamily="18" charset="0"/>
                  </a:rPr>
                  <a:t>, greater the thermal instability. This equation signifies that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cs typeface="Times New Roman" panose="02020603050405020304" pitchFamily="18" charset="0"/>
                          </a:rPr>
                          <m:t>𝐶</m:t>
                        </m:r>
                      </m:sub>
                    </m:sSub>
                  </m:oMath>
                </a14:m>
                <a:r>
                  <a:rPr lang="en-IN"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Changes </a:t>
                </a:r>
                <a:r>
                  <a:rPr lang="en-US" altLang="en-US" b="1" i="1" dirty="0">
                    <a:latin typeface="Times New Roman" panose="02020603050405020304" pitchFamily="18" charset="0"/>
                    <a:cs typeface="Times New Roman" panose="02020603050405020304" pitchFamily="18" charset="0"/>
                  </a:rPr>
                  <a:t>S</a:t>
                </a:r>
                <a:r>
                  <a:rPr lang="en-US" altLang="en-US" dirty="0">
                    <a:latin typeface="Times New Roman" panose="02020603050405020304" pitchFamily="18" charset="0"/>
                    <a:cs typeface="Times New Roman" panose="02020603050405020304" pitchFamily="18" charset="0"/>
                  </a:rPr>
                  <a:t> times as fast as </a:t>
                </a:r>
                <a14:m>
                  <m:oMath xmlns:m="http://schemas.openxmlformats.org/officeDocument/2006/math">
                    <m:sSub>
                      <m:sSubPr>
                        <m:ctrlPr>
                          <a:rPr lang="en-IN" altLang="en-US" i="1">
                            <a:latin typeface="Cambria Math" panose="02040503050406030204" pitchFamily="18" charset="0"/>
                            <a:cs typeface="Times New Roman" panose="02020603050405020304" pitchFamily="18" charset="0"/>
                          </a:rPr>
                        </m:ctrlPr>
                      </m:sSubPr>
                      <m:e>
                        <m:r>
                          <a:rPr lang="en-US" altLang="en-US" i="1">
                            <a:latin typeface="Cambria Math" panose="02040503050406030204" pitchFamily="18" charset="0"/>
                            <a:cs typeface="Times New Roman" panose="02020603050405020304" pitchFamily="18" charset="0"/>
                          </a:rPr>
                          <m:t>𝐼</m:t>
                        </m:r>
                      </m:e>
                      <m:sub>
                        <m:r>
                          <a:rPr lang="en-US" altLang="en-US" i="1">
                            <a:latin typeface="Cambria Math" panose="02040503050406030204" pitchFamily="18" charset="0"/>
                            <a:cs typeface="Times New Roman" panose="02020603050405020304" pitchFamily="18" charset="0"/>
                          </a:rPr>
                          <m:t>𝐶𝑂</m:t>
                        </m:r>
                      </m:sub>
                    </m:sSub>
                    <m:r>
                      <a:rPr lang="en-US" altLang="en-US" i="1">
                        <a:latin typeface="Cambria Math" panose="02040503050406030204" pitchFamily="18" charset="0"/>
                        <a:cs typeface="Times New Roman" panose="02020603050405020304" pitchFamily="18" charset="0"/>
                      </a:rPr>
                      <m:t>.</m:t>
                    </m:r>
                  </m:oMath>
                </a14:m>
                <a:r>
                  <a:rPr lang="en-IN" altLang="en-US"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mc:Choice>
        <mc:Fallback xmlns="">
          <p:sp>
            <p:nvSpPr>
              <p:cNvPr id="78855" name="Text Box 7">
                <a:extLst>
                  <a:ext uri="{FF2B5EF4-FFF2-40B4-BE49-F238E27FC236}">
                    <a16:creationId xmlns:a16="http://schemas.microsoft.com/office/drawing/2014/main" id="{437B8D76-3D8E-49E9-A12E-A4C076C4AA18}"/>
                  </a:ext>
                </a:extLst>
              </p:cNvPr>
              <p:cNvSpPr txBox="1">
                <a:spLocks noRot="1" noChangeAspect="1" noMove="1" noResize="1" noEditPoints="1" noAdjustHandles="1" noChangeArrowheads="1" noChangeShapeType="1" noTextEdit="1"/>
              </p:cNvSpPr>
              <p:nvPr/>
            </p:nvSpPr>
            <p:spPr bwMode="auto">
              <a:xfrm>
                <a:off x="927100" y="990600"/>
                <a:ext cx="7391400" cy="5169557"/>
              </a:xfrm>
              <a:prstGeom prst="rect">
                <a:avLst/>
              </a:prstGeom>
              <a:blipFill>
                <a:blip r:embed="rId2"/>
                <a:stretch>
                  <a:fillRect l="-660" t="-708" r="-660" b="-8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173888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8855">
                                            <p:txEl>
                                              <p:pRg st="0" end="0"/>
                                            </p:txEl>
                                          </p:spTgt>
                                        </p:tgtEl>
                                        <p:attrNameLst>
                                          <p:attrName>style.visibility</p:attrName>
                                        </p:attrNameLst>
                                      </p:cBhvr>
                                      <p:to>
                                        <p:strVal val="visible"/>
                                      </p:to>
                                    </p:set>
                                    <p:anim calcmode="lin" valueType="num">
                                      <p:cBhvr additive="base">
                                        <p:cTn id="7" dur="500" fill="hold"/>
                                        <p:tgtEl>
                                          <p:spTgt spid="788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8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8855">
                                            <p:txEl>
                                              <p:pRg st="1" end="1"/>
                                            </p:txEl>
                                          </p:spTgt>
                                        </p:tgtEl>
                                        <p:attrNameLst>
                                          <p:attrName>style.visibility</p:attrName>
                                        </p:attrNameLst>
                                      </p:cBhvr>
                                      <p:to>
                                        <p:strVal val="visible"/>
                                      </p:to>
                                    </p:set>
                                    <p:anim calcmode="lin" valueType="num">
                                      <p:cBhvr additive="base">
                                        <p:cTn id="13" dur="500" fill="hold"/>
                                        <p:tgtEl>
                                          <p:spTgt spid="7885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8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8855">
                                            <p:txEl>
                                              <p:pRg st="2" end="2"/>
                                            </p:txEl>
                                          </p:spTgt>
                                        </p:tgtEl>
                                        <p:attrNameLst>
                                          <p:attrName>style.visibility</p:attrName>
                                        </p:attrNameLst>
                                      </p:cBhvr>
                                      <p:to>
                                        <p:strVal val="visible"/>
                                      </p:to>
                                    </p:set>
                                    <p:anim calcmode="lin" valueType="num">
                                      <p:cBhvr additive="base">
                                        <p:cTn id="19" dur="500" fill="hold"/>
                                        <p:tgtEl>
                                          <p:spTgt spid="7885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8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8855">
                                            <p:txEl>
                                              <p:pRg st="3" end="3"/>
                                            </p:txEl>
                                          </p:spTgt>
                                        </p:tgtEl>
                                        <p:attrNameLst>
                                          <p:attrName>style.visibility</p:attrName>
                                        </p:attrNameLst>
                                      </p:cBhvr>
                                      <p:to>
                                        <p:strVal val="visible"/>
                                      </p:to>
                                    </p:set>
                                    <p:anim calcmode="lin" valueType="num">
                                      <p:cBhvr additive="base">
                                        <p:cTn id="25" dur="500" fill="hold"/>
                                        <p:tgtEl>
                                          <p:spTgt spid="7885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88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8855">
                                            <p:txEl>
                                              <p:pRg st="5" end="5"/>
                                            </p:txEl>
                                          </p:spTgt>
                                        </p:tgtEl>
                                        <p:attrNameLst>
                                          <p:attrName>style.visibility</p:attrName>
                                        </p:attrNameLst>
                                      </p:cBhvr>
                                      <p:to>
                                        <p:strVal val="visible"/>
                                      </p:to>
                                    </p:set>
                                    <p:anim calcmode="lin" valueType="num">
                                      <p:cBhvr additive="base">
                                        <p:cTn id="31" dur="500" fill="hold"/>
                                        <p:tgtEl>
                                          <p:spTgt spid="7885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88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8855">
                                            <p:txEl>
                                              <p:pRg st="6" end="6"/>
                                            </p:txEl>
                                          </p:spTgt>
                                        </p:tgtEl>
                                        <p:attrNameLst>
                                          <p:attrName>style.visibility</p:attrName>
                                        </p:attrNameLst>
                                      </p:cBhvr>
                                      <p:to>
                                        <p:strVal val="visible"/>
                                      </p:to>
                                    </p:set>
                                    <p:anim calcmode="lin" valueType="num">
                                      <p:cBhvr additive="base">
                                        <p:cTn id="37" dur="500" fill="hold"/>
                                        <p:tgtEl>
                                          <p:spTgt spid="78855">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88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78855">
                                            <p:txEl>
                                              <p:pRg st="7" end="7"/>
                                            </p:txEl>
                                          </p:spTgt>
                                        </p:tgtEl>
                                        <p:attrNameLst>
                                          <p:attrName>style.visibility</p:attrName>
                                        </p:attrNameLst>
                                      </p:cBhvr>
                                      <p:to>
                                        <p:strVal val="visible"/>
                                      </p:to>
                                    </p:set>
                                    <p:anim calcmode="lin" valueType="num">
                                      <p:cBhvr additive="base">
                                        <p:cTn id="43" dur="500" fill="hold"/>
                                        <p:tgtEl>
                                          <p:spTgt spid="78855">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885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78855">
                                            <p:txEl>
                                              <p:pRg st="8" end="8"/>
                                            </p:txEl>
                                          </p:spTgt>
                                        </p:tgtEl>
                                        <p:attrNameLst>
                                          <p:attrName>style.visibility</p:attrName>
                                        </p:attrNameLst>
                                      </p:cBhvr>
                                      <p:to>
                                        <p:strVal val="visible"/>
                                      </p:to>
                                    </p:set>
                                    <p:anim calcmode="lin" valueType="num">
                                      <p:cBhvr additive="base">
                                        <p:cTn id="49" dur="500" fill="hold"/>
                                        <p:tgtEl>
                                          <p:spTgt spid="78855">
                                            <p:txEl>
                                              <p:pRg st="8" end="8"/>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885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78855">
                                            <p:txEl>
                                              <p:pRg st="9" end="9"/>
                                            </p:txEl>
                                          </p:spTgt>
                                        </p:tgtEl>
                                        <p:attrNameLst>
                                          <p:attrName>style.visibility</p:attrName>
                                        </p:attrNameLst>
                                      </p:cBhvr>
                                      <p:to>
                                        <p:strVal val="visible"/>
                                      </p:to>
                                    </p:set>
                                    <p:anim calcmode="lin" valueType="num">
                                      <p:cBhvr additive="base">
                                        <p:cTn id="55" dur="500" fill="hold"/>
                                        <p:tgtEl>
                                          <p:spTgt spid="78855">
                                            <p:txEl>
                                              <p:pRg st="9" end="9"/>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885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a:extLst>
              <a:ext uri="{FF2B5EF4-FFF2-40B4-BE49-F238E27FC236}">
                <a16:creationId xmlns:a16="http://schemas.microsoft.com/office/drawing/2014/main" id="{84863907-B38E-494E-B463-9722F3851FE4}"/>
              </a:ext>
            </a:extLst>
          </p:cNvPr>
          <p:cNvSpPr>
            <a:spLocks noGrp="1" noChangeArrowheads="1"/>
          </p:cNvSpPr>
          <p:nvPr>
            <p:ph type="title" idx="4294967295"/>
          </p:nvPr>
        </p:nvSpPr>
        <p:spPr>
          <a:xfrm>
            <a:off x="546100" y="152045"/>
            <a:ext cx="8153400" cy="762000"/>
          </a:xfrm>
        </p:spPr>
        <p:txBody>
          <a:bodyPr>
            <a:noAutofit/>
          </a:bodyPr>
          <a:lstStyle/>
          <a:p>
            <a:pPr eaLnBrk="1" hangingPunct="1"/>
            <a:r>
              <a:rPr lang="en-US" altLang="en-US" sz="3400" dirty="0">
                <a:solidFill>
                  <a:srgbClr val="FFC000"/>
                </a:solidFill>
                <a:latin typeface="Times New Roman" panose="02020603050405020304" pitchFamily="18" charset="0"/>
                <a:cs typeface="Times New Roman" panose="02020603050405020304" pitchFamily="18" charset="0"/>
              </a:rPr>
              <a:t>The Thermal Stability of Operating Point (S)</a:t>
            </a:r>
            <a:endParaRPr lang="en-US" altLang="en-US" sz="3400" baseline="-25000" dirty="0">
              <a:solidFill>
                <a:srgbClr val="FFC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855" name="Text Box 7">
                <a:extLst>
                  <a:ext uri="{FF2B5EF4-FFF2-40B4-BE49-F238E27FC236}">
                    <a16:creationId xmlns:a16="http://schemas.microsoft.com/office/drawing/2014/main" id="{437B8D76-3D8E-49E9-A12E-A4C076C4AA18}"/>
                  </a:ext>
                </a:extLst>
              </p:cNvPr>
              <p:cNvSpPr txBox="1">
                <a:spLocks noChangeArrowheads="1"/>
              </p:cNvSpPr>
              <p:nvPr/>
            </p:nvSpPr>
            <p:spPr bwMode="auto">
              <a:xfrm>
                <a:off x="1028700" y="1181100"/>
                <a:ext cx="7391400" cy="2352888"/>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99CC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85000"/>
                  </a:lnSpc>
                  <a:spcBef>
                    <a:spcPts val="600"/>
                  </a:spcBef>
                  <a:spcAft>
                    <a:spcPts val="600"/>
                  </a:spcAft>
                  <a:defRPr/>
                </a:pPr>
                <a:r>
                  <a:rPr lang="en-US" altLang="en-US" sz="2000" dirty="0">
                    <a:latin typeface="Times New Roman" panose="02020603050405020304" pitchFamily="18" charset="0"/>
                    <a:cs typeface="Times New Roman" panose="02020603050405020304" pitchFamily="18" charset="0"/>
                  </a:rPr>
                  <a:t>The stability factor can be determined by differentiating the equation of Collector Current, </a:t>
                </a:r>
                <a:r>
                  <a:rPr lang="en-US" altLang="en-US" sz="2000" i="1" dirty="0">
                    <a:latin typeface="Times New Roman" panose="02020603050405020304" pitchFamily="18" charset="0"/>
                    <a:cs typeface="Times New Roman" panose="02020603050405020304" pitchFamily="18" charset="0"/>
                  </a:rPr>
                  <a:t>I</a:t>
                </a:r>
                <a:r>
                  <a:rPr lang="en-US" altLang="en-US" sz="2000" i="1" baseline="-25000" dirty="0">
                    <a:latin typeface="Times New Roman" panose="02020603050405020304" pitchFamily="18" charset="0"/>
                    <a:cs typeface="Times New Roman" panose="02020603050405020304" pitchFamily="18" charset="0"/>
                  </a:rPr>
                  <a:t>C</a:t>
                </a:r>
                <a:r>
                  <a:rPr lang="en-US" altLang="en-US" sz="2000" i="1" dirty="0">
                    <a:latin typeface="Times New Roman" panose="02020603050405020304" pitchFamily="18" charset="0"/>
                    <a:cs typeface="Times New Roman" panose="02020603050405020304" pitchFamily="18" charset="0"/>
                  </a:rPr>
                  <a:t> = </a:t>
                </a:r>
                <a14:m>
                  <m:oMath xmlns:m="http://schemas.openxmlformats.org/officeDocument/2006/math">
                    <m:r>
                      <a:rPr lang="el-GR" altLang="en-US" sz="2000" i="1" smtClean="0">
                        <a:latin typeface="Cambria Math" panose="02040503050406030204" pitchFamily="18" charset="0"/>
                        <a:ea typeface="Cambria Math" panose="02040503050406030204" pitchFamily="18" charset="0"/>
                        <a:cs typeface="Times" panose="02020603050405020304" pitchFamily="18" charset="0"/>
                      </a:rPr>
                      <m:t>𝛽</m:t>
                    </m:r>
                    <m:sSub>
                      <m:sSubPr>
                        <m:ctrlPr>
                          <a:rPr lang="en-US" altLang="en-US" sz="2000" i="1">
                            <a:latin typeface="Cambria Math" panose="02040503050406030204" pitchFamily="18" charset="0"/>
                            <a:cs typeface="Times" panose="02020603050405020304" pitchFamily="18" charset="0"/>
                          </a:rPr>
                        </m:ctrlPr>
                      </m:sSubPr>
                      <m:e>
                        <m:r>
                          <a:rPr lang="en-US" altLang="en-US" sz="2000" i="1">
                            <a:latin typeface="Cambria Math" panose="02040503050406030204" pitchFamily="18" charset="0"/>
                            <a:cs typeface="Times" panose="02020603050405020304" pitchFamily="18" charset="0"/>
                          </a:rPr>
                          <m:t>𝐼</m:t>
                        </m:r>
                      </m:e>
                      <m:sub>
                        <m:r>
                          <a:rPr lang="en-US" altLang="en-US" sz="2000" i="1">
                            <a:latin typeface="Cambria Math" panose="02040503050406030204" pitchFamily="18" charset="0"/>
                            <a:cs typeface="Times" panose="02020603050405020304" pitchFamily="18" charset="0"/>
                          </a:rPr>
                          <m:t>𝐵</m:t>
                        </m:r>
                      </m:sub>
                    </m:sSub>
                  </m:oMath>
                </a14:m>
                <a:r>
                  <a:rPr lang="en-US" altLang="en-US" sz="2000" i="1" dirty="0">
                    <a:latin typeface="Times New Roman" panose="02020603050405020304" pitchFamily="18" charset="0"/>
                    <a:cs typeface="Times New Roman" panose="02020603050405020304" pitchFamily="18" charset="0"/>
                  </a:rPr>
                  <a:t> + (</a:t>
                </a:r>
                <a:r>
                  <a:rPr lang="el-GR" altLang="en-US" sz="2000" i="1" dirty="0">
                    <a:latin typeface="Times New Roman" panose="02020603050405020304" pitchFamily="18" charset="0"/>
                    <a:cs typeface="Times New Roman" panose="02020603050405020304" pitchFamily="18" charset="0"/>
                  </a:rPr>
                  <a:t>β</a:t>
                </a:r>
                <a:r>
                  <a:rPr lang="en-US" altLang="en-US" sz="2000" i="1" dirty="0">
                    <a:latin typeface="Times New Roman" panose="02020603050405020304" pitchFamily="18" charset="0"/>
                    <a:cs typeface="Times New Roman" panose="02020603050405020304" pitchFamily="18" charset="0"/>
                  </a:rPr>
                  <a:t>+1)I</a:t>
                </a:r>
                <a:r>
                  <a:rPr lang="en-US" altLang="en-US" sz="2000" i="1" baseline="-25000" dirty="0">
                    <a:latin typeface="Times New Roman" panose="02020603050405020304" pitchFamily="18" charset="0"/>
                    <a:cs typeface="Times New Roman" panose="02020603050405020304" pitchFamily="18" charset="0"/>
                  </a:rPr>
                  <a:t>CO, </a:t>
                </a:r>
                <a:r>
                  <a:rPr lang="en-US" altLang="en-US" sz="2000" i="1" dirty="0">
                    <a:latin typeface="Times New Roman" panose="02020603050405020304" pitchFamily="18" charset="0"/>
                    <a:cs typeface="Times New Roman" panose="02020603050405020304" pitchFamily="18" charset="0"/>
                  </a:rPr>
                  <a:t>with respect to </a:t>
                </a:r>
                <a14:m>
                  <m:oMath xmlns:m="http://schemas.openxmlformats.org/officeDocument/2006/math">
                    <m:sSub>
                      <m:sSubPr>
                        <m:ctrlPr>
                          <a:rPr lang="en-IN" altLang="en-US" sz="2000" i="1">
                            <a:latin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cs typeface="Times New Roman" panose="02020603050405020304" pitchFamily="18" charset="0"/>
                          </a:rPr>
                          <m:t>𝐶</m:t>
                        </m:r>
                      </m:sub>
                    </m:sSub>
                  </m:oMath>
                </a14:m>
                <a:r>
                  <a:rPr lang="en-IN" altLang="en-US" sz="2000" dirty="0">
                    <a:latin typeface="Times New Roman" panose="02020603050405020304" pitchFamily="18" charset="0"/>
                    <a:cs typeface="Times New Roman" panose="02020603050405020304" pitchFamily="18" charset="0"/>
                  </a:rPr>
                  <a:t> </a:t>
                </a:r>
                <a:endParaRPr lang="en-US" altLang="en-US" sz="2000" i="1" baseline="-25000" dirty="0">
                  <a:latin typeface="Times New Roman" panose="02020603050405020304" pitchFamily="18" charset="0"/>
                  <a:cs typeface="Times New Roman" panose="02020603050405020304" pitchFamily="18" charset="0"/>
                </a:endParaRPr>
              </a:p>
              <a:p>
                <a:pPr algn="ctr">
                  <a:lnSpc>
                    <a:spcPct val="85000"/>
                  </a:lnSpc>
                  <a:spcBef>
                    <a:spcPts val="600"/>
                  </a:spcBef>
                  <a:spcAft>
                    <a:spcPts val="600"/>
                  </a:spcAft>
                  <a:defRPr/>
                </a:pPr>
                <a14:m>
                  <m:oMathPara xmlns:m="http://schemas.openxmlformats.org/officeDocument/2006/math">
                    <m:oMathParaPr>
                      <m:jc m:val="centerGroup"/>
                    </m:oMathParaPr>
                    <m:oMath xmlns:m="http://schemas.openxmlformats.org/officeDocument/2006/math">
                      <m:r>
                        <a:rPr lang="en-US" altLang="en-US" sz="2000" b="0" i="1" smtClean="0">
                          <a:latin typeface="Cambria Math" panose="02040503050406030204" pitchFamily="18" charset="0"/>
                          <a:cs typeface="Times New Roman" panose="02020603050405020304" pitchFamily="18" charset="0"/>
                        </a:rPr>
                        <m:t>1</m:t>
                      </m:r>
                      <m:r>
                        <a:rPr lang="en-US" altLang="en-US" sz="2000" b="0" i="1" smtClean="0">
                          <a:latin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f>
                        <m:f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𝐵</m:t>
                              </m:r>
                            </m:sub>
                          </m:sSub>
                        </m:num>
                        <m:den>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𝐶</m:t>
                              </m:r>
                            </m:sub>
                          </m:sSub>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𝐶𝑂</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den>
                      </m:f>
                    </m:oMath>
                  </m:oMathPara>
                </a14:m>
                <a:endParaRPr lang="en-US" altLang="en-US" sz="2000" dirty="0">
                  <a:latin typeface="Times New Roman" panose="02020603050405020304" pitchFamily="18" charset="0"/>
                  <a:cs typeface="Times New Roman" panose="02020603050405020304" pitchFamily="18" charset="0"/>
                </a:endParaRPr>
              </a:p>
              <a:p>
                <a:pPr algn="ctr">
                  <a:lnSpc>
                    <a:spcPct val="85000"/>
                  </a:lnSpc>
                  <a:spcBef>
                    <a:spcPts val="600"/>
                  </a:spcBef>
                  <a:spcAft>
                    <a:spcPts val="600"/>
                  </a:spcAft>
                  <a:defRPr/>
                </a:pPr>
                <a:r>
                  <a:rPr lang="en-US" altLang="en-US" sz="2000" dirty="0">
                    <a:latin typeface="Times New Roman" panose="02020603050405020304" pitchFamily="18" charset="0"/>
                    <a:cs typeface="Times New Roman" panose="02020603050405020304" pitchFamily="18" charset="0"/>
                  </a:rPr>
                  <a:t>Now, </a:t>
                </a:r>
                <a14:m>
                  <m:oMath xmlns:m="http://schemas.openxmlformats.org/officeDocument/2006/math">
                    <m:r>
                      <a:rPr lang="en-US" altLang="en-US" sz="2000" i="1">
                        <a:latin typeface="Cambria Math" panose="02040503050406030204" pitchFamily="18" charset="0"/>
                        <a:cs typeface="Times New Roman" panose="02020603050405020304" pitchFamily="18" charset="0"/>
                      </a:rPr>
                      <m:t>𝑆</m:t>
                    </m:r>
                    <m:r>
                      <a:rPr lang="en-US" altLang="en-US" sz="2000" i="1">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𝐶𝑂</m:t>
                            </m:r>
                          </m:sub>
                        </m:sSub>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f>
                          <m:f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𝐵</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den>
                        </m:f>
                      </m:den>
                    </m:f>
                  </m:oMath>
                </a14:m>
                <a:endParaRPr lang="en-US" altLang="en-US" sz="2000" dirty="0">
                  <a:latin typeface="Times New Roman" panose="02020603050405020304" pitchFamily="18" charset="0"/>
                  <a:cs typeface="Times New Roman" panose="02020603050405020304" pitchFamily="18" charset="0"/>
                </a:endParaRPr>
              </a:p>
              <a:p>
                <a:pPr algn="ctr">
                  <a:lnSpc>
                    <a:spcPct val="85000"/>
                  </a:lnSpc>
                  <a:spcBef>
                    <a:spcPts val="600"/>
                  </a:spcBef>
                  <a:spcAft>
                    <a:spcPts val="600"/>
                  </a:spcAft>
                  <a:defRPr/>
                </a:pPr>
                <a:r>
                  <a:rPr lang="en-US" sz="2000" dirty="0">
                    <a:latin typeface="Times New Roman" panose="02020603050405020304" pitchFamily="18" charset="0"/>
                    <a:cs typeface="Times New Roman" panose="02020603050405020304" pitchFamily="18" charset="0"/>
                  </a:rPr>
                  <a:t>Hence the stability factor S depends on </a:t>
                </a:r>
                <a:r>
                  <a:rPr lang="en-US" sz="2000" i="1" dirty="0">
                    <a:latin typeface="Times New Roman" panose="02020603050405020304" pitchFamily="18" charset="0"/>
                    <a:cs typeface="Times New Roman" panose="02020603050405020304" pitchFamily="18" charset="0"/>
                  </a:rPr>
                  <a:t>β, I</a:t>
                </a:r>
                <a:r>
                  <a:rPr lang="en-US" sz="2000" i="1" baseline="-25000" dirty="0">
                    <a:latin typeface="Times New Roman" panose="02020603050405020304" pitchFamily="18" charset="0"/>
                    <a:cs typeface="Times New Roman" panose="02020603050405020304" pitchFamily="18" charset="0"/>
                  </a:rPr>
                  <a:t>B</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a:t>
                </a:r>
                <a:r>
                  <a:rPr lang="en-US" sz="2000" i="1" dirty="0">
                    <a:latin typeface="Times New Roman" panose="02020603050405020304" pitchFamily="18" charset="0"/>
                    <a:cs typeface="Times New Roman" panose="02020603050405020304" pitchFamily="18" charset="0"/>
                  </a:rPr>
                  <a:t> I</a:t>
                </a:r>
                <a:r>
                  <a:rPr lang="en-US" sz="2000" i="1" baseline="-25000" dirty="0">
                    <a:latin typeface="Times New Roman" panose="02020603050405020304" pitchFamily="18" charset="0"/>
                    <a:cs typeface="Times New Roman" panose="02020603050405020304" pitchFamily="18" charset="0"/>
                  </a:rPr>
                  <a:t>C</a:t>
                </a:r>
                <a:endParaRPr lang="en-US" altLang="en-US" sz="2000" i="1" dirty="0">
                  <a:latin typeface="Times New Roman" panose="02020603050405020304" pitchFamily="18" charset="0"/>
                  <a:cs typeface="Times New Roman" panose="02020603050405020304" pitchFamily="18" charset="0"/>
                </a:endParaRPr>
              </a:p>
            </p:txBody>
          </p:sp>
        </mc:Choice>
        <mc:Fallback xmlns="">
          <p:sp>
            <p:nvSpPr>
              <p:cNvPr id="78855" name="Text Box 7">
                <a:extLst>
                  <a:ext uri="{FF2B5EF4-FFF2-40B4-BE49-F238E27FC236}">
                    <a16:creationId xmlns:a16="http://schemas.microsoft.com/office/drawing/2014/main" id="{437B8D76-3D8E-49E9-A12E-A4C076C4AA18}"/>
                  </a:ext>
                </a:extLst>
              </p:cNvPr>
              <p:cNvSpPr txBox="1">
                <a:spLocks noRot="1" noChangeAspect="1" noMove="1" noResize="1" noEditPoints="1" noAdjustHandles="1" noChangeArrowheads="1" noChangeShapeType="1" noTextEdit="1"/>
              </p:cNvSpPr>
              <p:nvPr/>
            </p:nvSpPr>
            <p:spPr bwMode="auto">
              <a:xfrm>
                <a:off x="1028700" y="1181100"/>
                <a:ext cx="7391400" cy="2352888"/>
              </a:xfrm>
              <a:prstGeom prst="rect">
                <a:avLst/>
              </a:prstGeom>
              <a:blipFill>
                <a:blip r:embed="rId2"/>
                <a:stretch>
                  <a:fillRect l="-908" t="-3368" r="-825" b="-362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225087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8855">
                                            <p:txEl>
                                              <p:pRg st="0" end="0"/>
                                            </p:txEl>
                                          </p:spTgt>
                                        </p:tgtEl>
                                        <p:attrNameLst>
                                          <p:attrName>style.visibility</p:attrName>
                                        </p:attrNameLst>
                                      </p:cBhvr>
                                      <p:to>
                                        <p:strVal val="visible"/>
                                      </p:to>
                                    </p:set>
                                    <p:anim calcmode="lin" valueType="num">
                                      <p:cBhvr additive="base">
                                        <p:cTn id="7" dur="500" fill="hold"/>
                                        <p:tgtEl>
                                          <p:spTgt spid="788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8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8855">
                                            <p:txEl>
                                              <p:pRg st="1" end="1"/>
                                            </p:txEl>
                                          </p:spTgt>
                                        </p:tgtEl>
                                        <p:attrNameLst>
                                          <p:attrName>style.visibility</p:attrName>
                                        </p:attrNameLst>
                                      </p:cBhvr>
                                      <p:to>
                                        <p:strVal val="visible"/>
                                      </p:to>
                                    </p:set>
                                    <p:anim calcmode="lin" valueType="num">
                                      <p:cBhvr additive="base">
                                        <p:cTn id="13" dur="500" fill="hold"/>
                                        <p:tgtEl>
                                          <p:spTgt spid="7885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8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8855">
                                            <p:txEl>
                                              <p:pRg st="2" end="2"/>
                                            </p:txEl>
                                          </p:spTgt>
                                        </p:tgtEl>
                                        <p:attrNameLst>
                                          <p:attrName>style.visibility</p:attrName>
                                        </p:attrNameLst>
                                      </p:cBhvr>
                                      <p:to>
                                        <p:strVal val="visible"/>
                                      </p:to>
                                    </p:set>
                                    <p:anim calcmode="lin" valueType="num">
                                      <p:cBhvr additive="base">
                                        <p:cTn id="19" dur="500" fill="hold"/>
                                        <p:tgtEl>
                                          <p:spTgt spid="7885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8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8855">
                                            <p:txEl>
                                              <p:pRg st="3" end="3"/>
                                            </p:txEl>
                                          </p:spTgt>
                                        </p:tgtEl>
                                        <p:attrNameLst>
                                          <p:attrName>style.visibility</p:attrName>
                                        </p:attrNameLst>
                                      </p:cBhvr>
                                      <p:to>
                                        <p:strVal val="visible"/>
                                      </p:to>
                                    </p:set>
                                    <p:anim calcmode="lin" valueType="num">
                                      <p:cBhvr additive="base">
                                        <p:cTn id="25" dur="500" fill="hold"/>
                                        <p:tgtEl>
                                          <p:spTgt spid="7885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88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a:extLst>
              <a:ext uri="{FF2B5EF4-FFF2-40B4-BE49-F238E27FC236}">
                <a16:creationId xmlns:a16="http://schemas.microsoft.com/office/drawing/2014/main" id="{84863907-B38E-494E-B463-9722F3851FE4}"/>
              </a:ext>
            </a:extLst>
          </p:cNvPr>
          <p:cNvSpPr>
            <a:spLocks noGrp="1" noChangeArrowheads="1"/>
          </p:cNvSpPr>
          <p:nvPr>
            <p:ph type="title" idx="4294967295"/>
          </p:nvPr>
        </p:nvSpPr>
        <p:spPr>
          <a:xfrm>
            <a:off x="571500" y="381000"/>
            <a:ext cx="8153400" cy="762000"/>
          </a:xfrm>
        </p:spPr>
        <p:txBody>
          <a:bodyPr>
            <a:noAutofit/>
          </a:bodyPr>
          <a:lstStyle/>
          <a:p>
            <a:pPr eaLnBrk="1" hangingPunct="1"/>
            <a:r>
              <a:rPr lang="en-US" altLang="en-US" sz="3400" dirty="0">
                <a:solidFill>
                  <a:srgbClr val="FFC000"/>
                </a:solidFill>
                <a:latin typeface="Times New Roman" panose="02020603050405020304" pitchFamily="18" charset="0"/>
                <a:cs typeface="Times New Roman" panose="02020603050405020304" pitchFamily="18" charset="0"/>
              </a:rPr>
              <a:t>Stability Factor of Fixed Bias</a:t>
            </a:r>
            <a:endParaRPr lang="en-US" altLang="en-US" sz="3400" baseline="-25000" dirty="0">
              <a:solidFill>
                <a:srgbClr val="FFC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855" name="Text Box 7">
                <a:extLst>
                  <a:ext uri="{FF2B5EF4-FFF2-40B4-BE49-F238E27FC236}">
                    <a16:creationId xmlns:a16="http://schemas.microsoft.com/office/drawing/2014/main" id="{437B8D76-3D8E-49E9-A12E-A4C076C4AA18}"/>
                  </a:ext>
                </a:extLst>
              </p:cNvPr>
              <p:cNvSpPr txBox="1">
                <a:spLocks noChangeArrowheads="1"/>
              </p:cNvSpPr>
              <p:nvPr/>
            </p:nvSpPr>
            <p:spPr bwMode="auto">
              <a:xfrm>
                <a:off x="876300" y="1222021"/>
                <a:ext cx="7391400" cy="738279"/>
              </a:xfrm>
              <a:prstGeom prst="rect">
                <a:avLst/>
              </a:prstGeom>
              <a:noFill/>
              <a:ln>
                <a:noFill/>
              </a:ln>
              <a:effectLst/>
              <a:extLst>
                <a:ext uri="{909E8E84-426E-40DD-AFC4-6F175D3DCCD1}">
                  <a14:hiddenFill>
                    <a:solidFill>
                      <a:schemeClr val="accent1"/>
                    </a:solidFill>
                  </a14:hiddenFill>
                </a:ext>
                <a:ext uri="{91240B29-F687-4F45-9708-019B960494DF}">
                  <a14:hiddenLine w="38100">
                    <a:solidFill>
                      <a:srgbClr val="99CCF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ts val="600"/>
                  </a:spcBef>
                  <a:buClr>
                    <a:srgbClr val="B45F07"/>
                  </a:buClr>
                  <a:defRPr/>
                </a:pPr>
                <a:r>
                  <a:rPr lang="en-IN" altLang="en-US" sz="2000" b="1" dirty="0">
                    <a:latin typeface="Times New Roman" panose="02020603050405020304" pitchFamily="18" charset="0"/>
                    <a:cs typeface="Times New Roman" panose="02020603050405020304" pitchFamily="18" charset="0"/>
                  </a:rPr>
                  <a:t>Stability Factor (S)</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a:latin typeface="Cambria Math" panose="02040503050406030204" pitchFamily="18" charset="0"/>
                        <a:cs typeface="Times New Roman" panose="02020603050405020304" pitchFamily="18" charset="0"/>
                      </a:rPr>
                      <m:t>𝑆</m:t>
                    </m:r>
                    <m:r>
                      <a:rPr lang="en-US" altLang="en-US" sz="2000" i="1">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𝐶𝑂</m:t>
                            </m:r>
                          </m:sub>
                        </m:sSub>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f>
                          <m:f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𝐵</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den>
                        </m:f>
                      </m:den>
                    </m:f>
                  </m:oMath>
                </a14:m>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78855" name="Text Box 7">
                <a:extLst>
                  <a:ext uri="{FF2B5EF4-FFF2-40B4-BE49-F238E27FC236}">
                    <a16:creationId xmlns:a16="http://schemas.microsoft.com/office/drawing/2014/main" id="{437B8D76-3D8E-49E9-A12E-A4C076C4AA18}"/>
                  </a:ext>
                </a:extLst>
              </p:cNvPr>
              <p:cNvSpPr txBox="1">
                <a:spLocks noRot="1" noChangeAspect="1" noMove="1" noResize="1" noEditPoints="1" noAdjustHandles="1" noChangeArrowheads="1" noChangeShapeType="1" noTextEdit="1"/>
              </p:cNvSpPr>
              <p:nvPr/>
            </p:nvSpPr>
            <p:spPr bwMode="auto">
              <a:xfrm>
                <a:off x="876300" y="1222021"/>
                <a:ext cx="7391400" cy="738279"/>
              </a:xfrm>
              <a:prstGeom prst="rect">
                <a:avLst/>
              </a:prstGeom>
              <a:blipFill>
                <a:blip r:embed="rId2"/>
                <a:stretch>
                  <a:fillRect l="-9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F36EDD2-DF15-429B-BE86-1A3D14900713}"/>
                  </a:ext>
                </a:extLst>
              </p:cNvPr>
              <p:cNvSpPr txBox="1"/>
              <p:nvPr/>
            </p:nvSpPr>
            <p:spPr>
              <a:xfrm>
                <a:off x="2933700" y="1974139"/>
                <a:ext cx="2290242" cy="473656"/>
              </a:xfrm>
              <a:prstGeom prst="rect">
                <a:avLst/>
              </a:prstGeom>
              <a:noFill/>
            </p:spPr>
            <p:txBody>
              <a:bodyPr wrap="none" lIns="0" tIns="0" rIns="0" bIns="0" rtlCol="0">
                <a:spAutoFit/>
              </a:bodyPr>
              <a:lstStyle/>
              <a:p>
                <a:r>
                  <a:rPr lang="en-US" sz="2000" dirty="0">
                    <a:latin typeface="Times New Roman" panose="02020603050405020304" pitchFamily="18" charset="0"/>
                    <a:cs typeface="Times New Roman" panose="02020603050405020304" pitchFamily="18" charset="0"/>
                  </a:rPr>
                  <a:t>As we know,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𝐶𝐶</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𝐵</m:t>
                            </m:r>
                          </m:sub>
                        </m:sSub>
                      </m:den>
                    </m:f>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2F36EDD2-DF15-429B-BE86-1A3D14900713}"/>
                  </a:ext>
                </a:extLst>
              </p:cNvPr>
              <p:cNvSpPr txBox="1">
                <a:spLocks noRot="1" noChangeAspect="1" noMove="1" noResize="1" noEditPoints="1" noAdjustHandles="1" noChangeArrowheads="1" noChangeShapeType="1" noTextEdit="1"/>
              </p:cNvSpPr>
              <p:nvPr/>
            </p:nvSpPr>
            <p:spPr>
              <a:xfrm>
                <a:off x="2933700" y="1974139"/>
                <a:ext cx="2290242" cy="473656"/>
              </a:xfrm>
              <a:prstGeom prst="rect">
                <a:avLst/>
              </a:prstGeom>
              <a:blipFill>
                <a:blip r:embed="rId3"/>
                <a:stretch>
                  <a:fillRect l="-6649" t="-3846" r="-1330"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DDD77E-0A98-46FD-B9A5-C2337DD8553A}"/>
                  </a:ext>
                </a:extLst>
              </p:cNvPr>
              <p:cNvSpPr txBox="1"/>
              <p:nvPr/>
            </p:nvSpPr>
            <p:spPr>
              <a:xfrm>
                <a:off x="2546684" y="2549039"/>
                <a:ext cx="5650778" cy="400110"/>
              </a:xfrm>
              <a:prstGeom prst="rect">
                <a:avLst/>
              </a:prstGeom>
              <a:noFill/>
            </p:spPr>
            <p:txBody>
              <a:bodyPr wrap="none" rtlCol="0">
                <a:spAutoFit/>
              </a:bodyPr>
              <a:lstStyle/>
              <a:p>
                <a:r>
                  <a:rPr lang="en-US" sz="2000" dirty="0"/>
                  <a:t>When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𝐵</m:t>
                        </m:r>
                      </m:sub>
                    </m:sSub>
                  </m:oMath>
                </a14:m>
                <a:r>
                  <a:rPr lang="en-US" sz="2000" dirty="0"/>
                  <a:t> changes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𝐵</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𝐶𝐶</m:t>
                        </m:r>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𝑉</m:t>
                        </m:r>
                      </m:e>
                      <m:sub>
                        <m:r>
                          <a:rPr lang="en-US" sz="2000" i="1">
                            <a:latin typeface="Cambria Math" panose="02040503050406030204" pitchFamily="18" charset="0"/>
                          </a:rPr>
                          <m:t>𝐵</m:t>
                        </m:r>
                        <m:r>
                          <a:rPr lang="en-US" sz="2000" b="0" i="1" smtClean="0">
                            <a:latin typeface="Cambria Math" panose="02040503050406030204" pitchFamily="18" charset="0"/>
                          </a:rPr>
                          <m:t>𝐸</m:t>
                        </m:r>
                      </m:sub>
                    </m:sSub>
                  </m:oMath>
                </a14:m>
                <a:r>
                  <a:rPr lang="en-US" sz="2000" dirty="0"/>
                  <a:t> are unaffected</a:t>
                </a:r>
              </a:p>
            </p:txBody>
          </p:sp>
        </mc:Choice>
        <mc:Fallback xmlns="">
          <p:sp>
            <p:nvSpPr>
              <p:cNvPr id="4" name="TextBox 3">
                <a:extLst>
                  <a:ext uri="{FF2B5EF4-FFF2-40B4-BE49-F238E27FC236}">
                    <a16:creationId xmlns:a16="http://schemas.microsoft.com/office/drawing/2014/main" id="{3BDDD77E-0A98-46FD-B9A5-C2337DD8553A}"/>
                  </a:ext>
                </a:extLst>
              </p:cNvPr>
              <p:cNvSpPr txBox="1">
                <a:spLocks noRot="1" noChangeAspect="1" noMove="1" noResize="1" noEditPoints="1" noAdjustHandles="1" noChangeArrowheads="1" noChangeShapeType="1" noTextEdit="1"/>
              </p:cNvSpPr>
              <p:nvPr/>
            </p:nvSpPr>
            <p:spPr>
              <a:xfrm>
                <a:off x="2546684" y="2549039"/>
                <a:ext cx="5650778" cy="400110"/>
              </a:xfrm>
              <a:prstGeom prst="rect">
                <a:avLst/>
              </a:prstGeom>
              <a:blipFill>
                <a:blip r:embed="rId4"/>
                <a:stretch>
                  <a:fillRect l="-1187" t="-7576" r="-539"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02103D-13D5-4466-9B4D-50C7988CFEC9}"/>
                  </a:ext>
                </a:extLst>
              </p:cNvPr>
              <p:cNvSpPr txBox="1"/>
              <p:nvPr/>
            </p:nvSpPr>
            <p:spPr>
              <a:xfrm>
                <a:off x="2546684" y="3103121"/>
                <a:ext cx="4572000" cy="583429"/>
              </a:xfrm>
              <a:prstGeom prst="rect">
                <a:avLst/>
              </a:prstGeom>
              <a:noFill/>
            </p:spPr>
            <p:txBody>
              <a:bodyPr wrap="square">
                <a:spAutoFit/>
              </a:bodyPr>
              <a:lstStyle/>
              <a:p>
                <a14:m>
                  <m:oMath xmlns:m="http://schemas.openxmlformats.org/officeDocument/2006/math">
                    <m:f>
                      <m:fPr>
                        <m:ctrlPr>
                          <a:rPr lang="en-US" altLang="en-US" sz="20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𝐵</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𝐶</m:t>
                        </m:r>
                      </m:sub>
                    </m:sSub>
                  </m:oMath>
                </a14:m>
                <a:r>
                  <a:rPr lang="en-US" sz="2000" dirty="0">
                    <a:latin typeface="Times New Roman" panose="02020603050405020304" pitchFamily="18" charset="0"/>
                    <a:cs typeface="Times New Roman" panose="02020603050405020304" pitchFamily="18" charset="0"/>
                  </a:rPr>
                  <a:t> is not present in the equation</a:t>
                </a:r>
              </a:p>
            </p:txBody>
          </p:sp>
        </mc:Choice>
        <mc:Fallback xmlns="">
          <p:sp>
            <p:nvSpPr>
              <p:cNvPr id="10" name="TextBox 9">
                <a:extLst>
                  <a:ext uri="{FF2B5EF4-FFF2-40B4-BE49-F238E27FC236}">
                    <a16:creationId xmlns:a16="http://schemas.microsoft.com/office/drawing/2014/main" id="{D102103D-13D5-4466-9B4D-50C7988CFEC9}"/>
                  </a:ext>
                </a:extLst>
              </p:cNvPr>
              <p:cNvSpPr txBox="1">
                <a:spLocks noRot="1" noChangeAspect="1" noMove="1" noResize="1" noEditPoints="1" noAdjustHandles="1" noChangeArrowheads="1" noChangeShapeType="1" noTextEdit="1"/>
              </p:cNvSpPr>
              <p:nvPr/>
            </p:nvSpPr>
            <p:spPr>
              <a:xfrm>
                <a:off x="2546684" y="3103121"/>
                <a:ext cx="4572000" cy="5834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6528E37-9992-432F-AA31-EB24AD7161CB}"/>
                  </a:ext>
                </a:extLst>
              </p:cNvPr>
              <p:cNvSpPr txBox="1"/>
              <p:nvPr/>
            </p:nvSpPr>
            <p:spPr>
              <a:xfrm>
                <a:off x="2557973" y="3648339"/>
                <a:ext cx="4572000" cy="584584"/>
              </a:xfrm>
              <a:prstGeom prst="rect">
                <a:avLst/>
              </a:prstGeom>
              <a:noFill/>
            </p:spPr>
            <p:txBody>
              <a:bodyPr wrap="square">
                <a:spAutoFit/>
              </a:bodyPr>
              <a:lstStyle/>
              <a:p>
                <a14:m>
                  <m:oMath xmlns:m="http://schemas.openxmlformats.org/officeDocument/2006/math">
                    <m:r>
                      <a:rPr lang="en-US" altLang="en-US" sz="2000" i="1" smtClean="0">
                        <a:latin typeface="Cambria Math" panose="02040503050406030204" pitchFamily="18" charset="0"/>
                        <a:cs typeface="Times New Roman" panose="02020603050405020304" pitchFamily="18" charset="0"/>
                      </a:rPr>
                      <m:t>𝑆</m:t>
                    </m:r>
                    <m:r>
                      <a:rPr lang="en-US" altLang="en-US" sz="2000" i="1" smtClean="0">
                        <a:latin typeface="Cambria Math" panose="02040503050406030204" pitchFamily="18" charset="0"/>
                        <a:cs typeface="Times New Roman" panose="02020603050405020304" pitchFamily="18" charset="0"/>
                      </a:rPr>
                      <m:t>=</m:t>
                    </m:r>
                    <m:f>
                      <m:fPr>
                        <m:ctrlPr>
                          <a:rPr lang="en-US" altLang="en-US" sz="2000" i="1">
                            <a:latin typeface="Cambria Math" panose="02040503050406030204" pitchFamily="18" charset="0"/>
                            <a:cs typeface="Times New Roman" panose="02020603050405020304" pitchFamily="18" charset="0"/>
                          </a:rPr>
                        </m:ctrlPr>
                      </m:fPr>
                      <m:num>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m:t>
                            </m:r>
                          </m:sub>
                        </m:sSub>
                      </m:num>
                      <m:den>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𝐼</m:t>
                            </m:r>
                          </m:e>
                          <m:sub>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𝐶𝑂</m:t>
                            </m:r>
                          </m:sub>
                        </m:sSub>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den>
                    </m:f>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2000" i="1">
                        <a:latin typeface="Cambria Math" panose="02040503050406030204" pitchFamily="18" charset="0"/>
                        <a:ea typeface="Cambria Math" panose="02040503050406030204" pitchFamily="18" charset="0"/>
                        <a:cs typeface="Times New Roman" panose="02020603050405020304" pitchFamily="18" charset="0"/>
                      </a:rPr>
                      <m:t>𝛽</m:t>
                    </m:r>
                    <m:r>
                      <a:rPr lang="en-US" alt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altLang="en-US" sz="2000" i="1">
                        <a:latin typeface="Cambria Math" panose="02040503050406030204" pitchFamily="18" charset="0"/>
                        <a:ea typeface="Cambria Math" panose="02040503050406030204" pitchFamily="18" charset="0"/>
                        <a:cs typeface="Times New Roman" panose="02020603050405020304" pitchFamily="18" charset="0"/>
                      </a:rPr>
                      <m:t>1</m:t>
                    </m:r>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B6528E37-9992-432F-AA31-EB24AD7161CB}"/>
                  </a:ext>
                </a:extLst>
              </p:cNvPr>
              <p:cNvSpPr txBox="1">
                <a:spLocks noRot="1" noChangeAspect="1" noMove="1" noResize="1" noEditPoints="1" noAdjustHandles="1" noChangeArrowheads="1" noChangeShapeType="1" noTextEdit="1"/>
              </p:cNvSpPr>
              <p:nvPr/>
            </p:nvSpPr>
            <p:spPr>
              <a:xfrm>
                <a:off x="2557973" y="3648339"/>
                <a:ext cx="4572000" cy="5845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0E9E8D-620C-4698-B14B-AB13ECDE6E39}"/>
                  </a:ext>
                </a:extLst>
              </p:cNvPr>
              <p:cNvSpPr txBox="1"/>
              <p:nvPr/>
            </p:nvSpPr>
            <p:spPr>
              <a:xfrm>
                <a:off x="990600" y="4424198"/>
                <a:ext cx="7539881" cy="707886"/>
              </a:xfrm>
              <a:prstGeom prst="rect">
                <a:avLst/>
              </a:prstGeom>
              <a:noFill/>
              <a:ln>
                <a:solidFill>
                  <a:srgbClr val="00B050"/>
                </a:solidFill>
              </a:ln>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Here, we can see that stability factor of fixed bias only depends on </a:t>
                </a:r>
                <a14:m>
                  <m:oMath xmlns:m="http://schemas.openxmlformats.org/officeDocument/2006/math">
                    <m:r>
                      <a:rPr lang="en-US" altLang="en-US" sz="20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000" dirty="0">
                    <a:latin typeface="Times New Roman" panose="02020603050405020304" pitchFamily="18" charset="0"/>
                    <a:cs typeface="Times New Roman" panose="02020603050405020304" pitchFamily="18" charset="0"/>
                  </a:rPr>
                  <a:t>,and fixed bias has large  S indicates high un-stability.</a:t>
                </a:r>
              </a:p>
            </p:txBody>
          </p:sp>
        </mc:Choice>
        <mc:Fallback xmlns="">
          <p:sp>
            <p:nvSpPr>
              <p:cNvPr id="7" name="TextBox 6">
                <a:extLst>
                  <a:ext uri="{FF2B5EF4-FFF2-40B4-BE49-F238E27FC236}">
                    <a16:creationId xmlns:a16="http://schemas.microsoft.com/office/drawing/2014/main" id="{F80E9E8D-620C-4698-B14B-AB13ECDE6E39}"/>
                  </a:ext>
                </a:extLst>
              </p:cNvPr>
              <p:cNvSpPr txBox="1">
                <a:spLocks noRot="1" noChangeAspect="1" noMove="1" noResize="1" noEditPoints="1" noAdjustHandles="1" noChangeArrowheads="1" noChangeShapeType="1" noTextEdit="1"/>
              </p:cNvSpPr>
              <p:nvPr/>
            </p:nvSpPr>
            <p:spPr>
              <a:xfrm>
                <a:off x="990600" y="4424198"/>
                <a:ext cx="7539881" cy="707886"/>
              </a:xfrm>
              <a:prstGeom prst="rect">
                <a:avLst/>
              </a:prstGeom>
              <a:blipFill>
                <a:blip r:embed="rId7"/>
                <a:stretch>
                  <a:fillRect l="-808" t="-4237" r="-808" b="-13559"/>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9ABEB7-67C6-4797-B370-7B48AE6B8583}"/>
                  </a:ext>
                </a:extLst>
              </p:cNvPr>
              <p:cNvSpPr txBox="1"/>
              <p:nvPr/>
            </p:nvSpPr>
            <p:spPr>
              <a:xfrm>
                <a:off x="3070532" y="5270368"/>
                <a:ext cx="887871" cy="573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𝐵</m:t>
                              </m:r>
                            </m:sub>
                          </m:sSub>
                        </m:den>
                      </m:f>
                    </m:oMath>
                  </m:oMathPara>
                </a14:m>
                <a:endParaRPr lang="en-US" dirty="0"/>
              </a:p>
            </p:txBody>
          </p:sp>
        </mc:Choice>
        <mc:Fallback xmlns="">
          <p:sp>
            <p:nvSpPr>
              <p:cNvPr id="8" name="TextBox 7">
                <a:extLst>
                  <a:ext uri="{FF2B5EF4-FFF2-40B4-BE49-F238E27FC236}">
                    <a16:creationId xmlns:a16="http://schemas.microsoft.com/office/drawing/2014/main" id="{699ABEB7-67C6-4797-B370-7B48AE6B8583}"/>
                  </a:ext>
                </a:extLst>
              </p:cNvPr>
              <p:cNvSpPr txBox="1">
                <a:spLocks noRot="1" noChangeAspect="1" noMove="1" noResize="1" noEditPoints="1" noAdjustHandles="1" noChangeArrowheads="1" noChangeShapeType="1" noTextEdit="1"/>
              </p:cNvSpPr>
              <p:nvPr/>
            </p:nvSpPr>
            <p:spPr>
              <a:xfrm>
                <a:off x="3070532" y="5270368"/>
                <a:ext cx="887871" cy="57310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97619-E306-4A6B-9F37-761D5DAE6911}"/>
                  </a:ext>
                </a:extLst>
              </p:cNvPr>
              <p:cNvSpPr txBox="1"/>
              <p:nvPr/>
            </p:nvSpPr>
            <p:spPr>
              <a:xfrm>
                <a:off x="3070532" y="5947737"/>
                <a:ext cx="810222" cy="56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num>
                        <m:den>
                          <m:r>
                            <a:rPr lang="en-US" i="1">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15" name="TextBox 14">
                <a:extLst>
                  <a:ext uri="{FF2B5EF4-FFF2-40B4-BE49-F238E27FC236}">
                    <a16:creationId xmlns:a16="http://schemas.microsoft.com/office/drawing/2014/main" id="{4A497619-E306-4A6B-9F37-761D5DAE6911}"/>
                  </a:ext>
                </a:extLst>
              </p:cNvPr>
              <p:cNvSpPr txBox="1">
                <a:spLocks noRot="1" noChangeAspect="1" noMove="1" noResize="1" noEditPoints="1" noAdjustHandles="1" noChangeArrowheads="1" noChangeShapeType="1" noTextEdit="1"/>
              </p:cNvSpPr>
              <p:nvPr/>
            </p:nvSpPr>
            <p:spPr>
              <a:xfrm>
                <a:off x="3070532" y="5947737"/>
                <a:ext cx="810222" cy="56521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9359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78855">
                                            <p:txEl>
                                              <p:pRg st="0" end="0"/>
                                            </p:txEl>
                                          </p:spTgt>
                                        </p:tgtEl>
                                        <p:attrNameLst>
                                          <p:attrName>style.visibility</p:attrName>
                                        </p:attrNameLst>
                                      </p:cBhvr>
                                      <p:to>
                                        <p:strVal val="visible"/>
                                      </p:to>
                                    </p:set>
                                    <p:anim calcmode="lin" valueType="num">
                                      <p:cBhvr additive="base">
                                        <p:cTn id="7" dur="500" fill="hold"/>
                                        <p:tgtEl>
                                          <p:spTgt spid="788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8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FE3C000B-41CA-4D3E-B2EB-766EAE4DAC6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r>
              <a:rPr lang="en-US" altLang="en-US">
                <a:solidFill>
                  <a:schemeClr val="bg1"/>
                </a:solidFill>
                <a:latin typeface="Batang" panose="02030600000101010101" pitchFamily="18" charset="-127"/>
              </a:rPr>
              <a:t>Department of Electronics and Communication Engineering,  School Of Engineering,                 Manipal University, jaipur</a:t>
            </a:r>
          </a:p>
        </p:txBody>
      </p:sp>
      <p:sp>
        <p:nvSpPr>
          <p:cNvPr id="5124" name="Rectangle 3">
            <a:extLst>
              <a:ext uri="{FF2B5EF4-FFF2-40B4-BE49-F238E27FC236}">
                <a16:creationId xmlns:a16="http://schemas.microsoft.com/office/drawing/2014/main" id="{E703BC42-46B1-4DF4-B0AB-0DAD52754344}"/>
              </a:ext>
            </a:extLst>
          </p:cNvPr>
          <p:cNvSpPr>
            <a:spLocks noGrp="1" noChangeArrowheads="1"/>
          </p:cNvSpPr>
          <p:nvPr>
            <p:ph type="body" idx="1"/>
          </p:nvPr>
        </p:nvSpPr>
        <p:spPr bwMode="auto">
          <a:xfrm>
            <a:off x="457200" y="1166018"/>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eaLnBrk="1" hangingPunct="1"/>
            <a:r>
              <a:rPr lang="en-US" altLang="en-US" sz="2000" dirty="0">
                <a:latin typeface="Times New Roman" panose="02020603050405020304" pitchFamily="18" charset="0"/>
              </a:rPr>
              <a:t>Pros and Cons of Fixed bias:</a:t>
            </a:r>
          </a:p>
          <a:p>
            <a:pPr lvl="1" eaLnBrk="1" hangingPunct="1">
              <a:buFont typeface="Wingdings" panose="05000000000000000000" pitchFamily="2" charset="2"/>
              <a:buChar char="Ø"/>
            </a:pPr>
            <a:r>
              <a:rPr lang="en-US" altLang="en-US" sz="2000" b="1" dirty="0">
                <a:latin typeface="Times New Roman" panose="02020603050405020304" pitchFamily="18" charset="0"/>
              </a:rPr>
              <a:t>Pros:</a:t>
            </a:r>
            <a:r>
              <a:rPr lang="en-US" altLang="en-US" sz="2000" dirty="0">
                <a:latin typeface="Times New Roman" panose="02020603050405020304" pitchFamily="18" charset="0"/>
              </a:rPr>
              <a:t>	</a:t>
            </a:r>
          </a:p>
          <a:p>
            <a:pPr marL="1785937" lvl="4" indent="-457200">
              <a:buFont typeface="+mj-lt"/>
              <a:buAutoNum type="arabicPeriod"/>
            </a:pPr>
            <a:r>
              <a:rPr lang="en-US" altLang="en-US" sz="2000" dirty="0">
                <a:latin typeface="Times New Roman" panose="02020603050405020304" pitchFamily="18" charset="0"/>
              </a:rPr>
              <a:t>Simple circuit</a:t>
            </a:r>
          </a:p>
          <a:p>
            <a:pPr marL="1785937" lvl="4" indent="-457200">
              <a:buFont typeface="+mj-lt"/>
              <a:buAutoNum type="arabicPeriod"/>
            </a:pPr>
            <a:r>
              <a:rPr lang="en-US" altLang="en-US" sz="2000" dirty="0">
                <a:latin typeface="Times New Roman" panose="02020603050405020304" pitchFamily="18" charset="0"/>
              </a:rPr>
              <a:t>Uses very few resistors</a:t>
            </a:r>
          </a:p>
          <a:p>
            <a:pPr lvl="1" eaLnBrk="1" hangingPunct="1">
              <a:buFontTx/>
              <a:buNone/>
            </a:pPr>
            <a:endParaRPr lang="en-US" altLang="en-US" sz="2000" dirty="0">
              <a:latin typeface="Times New Roman" panose="02020603050405020304" pitchFamily="18" charset="0"/>
            </a:endParaRPr>
          </a:p>
          <a:p>
            <a:pPr lvl="1" eaLnBrk="1" hangingPunct="1">
              <a:buFont typeface="Wingdings" panose="05000000000000000000" pitchFamily="2" charset="2"/>
              <a:buChar char="Ø"/>
            </a:pPr>
            <a:r>
              <a:rPr lang="en-US" altLang="en-US" sz="2000" b="1" dirty="0">
                <a:latin typeface="Times New Roman" panose="02020603050405020304" pitchFamily="18" charset="0"/>
              </a:rPr>
              <a:t>Cons:</a:t>
            </a:r>
            <a:r>
              <a:rPr lang="en-US" altLang="en-US" sz="2000" dirty="0">
                <a:latin typeface="Times New Roman" panose="02020603050405020304" pitchFamily="18" charset="0"/>
              </a:rPr>
              <a:t>	Q-point is unstable</a:t>
            </a:r>
          </a:p>
          <a:p>
            <a:pPr marL="1785937" lvl="4" indent="-457200">
              <a:buFont typeface="+mj-lt"/>
              <a:buAutoNum type="arabicPeriod"/>
            </a:pPr>
            <a:r>
              <a:rPr lang="en-US" altLang="en-US" sz="2000" dirty="0">
                <a:latin typeface="Times New Roman" panose="02020603050405020304" pitchFamily="18" charset="0"/>
              </a:rPr>
              <a:t>If temperature increases, then </a:t>
            </a:r>
            <a:r>
              <a:rPr lang="el-GR" altLang="en-US" sz="2000" i="1" dirty="0">
                <a:latin typeface="Times New Roman" panose="02020603050405020304" pitchFamily="18" charset="0"/>
                <a:cs typeface="Times New Roman" panose="02020603050405020304" pitchFamily="18" charset="0"/>
              </a:rPr>
              <a:t>β</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increases, and hence </a:t>
            </a:r>
            <a:r>
              <a:rPr lang="en-US" altLang="en-US" sz="2000" i="1" dirty="0">
                <a:latin typeface="Times New Roman" panose="02020603050405020304" pitchFamily="18" charset="0"/>
                <a:cs typeface="Times New Roman" panose="02020603050405020304" pitchFamily="18" charset="0"/>
              </a:rPr>
              <a:t>I</a:t>
            </a:r>
            <a:r>
              <a:rPr lang="en-US" altLang="en-US" sz="2000" i="1" baseline="-25000" dirty="0">
                <a:latin typeface="Times New Roman" panose="02020603050405020304" pitchFamily="18" charset="0"/>
                <a:cs typeface="Times New Roman" panose="02020603050405020304" pitchFamily="18" charset="0"/>
              </a:rPr>
              <a:t>CQ</a:t>
            </a:r>
            <a:r>
              <a:rPr lang="en-US" altLang="en-US" sz="2000" dirty="0">
                <a:latin typeface="Times New Roman" panose="02020603050405020304" pitchFamily="18" charset="0"/>
                <a:cs typeface="Times New Roman" panose="02020603050405020304" pitchFamily="18" charset="0"/>
              </a:rPr>
              <a:t> and </a:t>
            </a:r>
            <a:r>
              <a:rPr lang="en-US" altLang="en-US" sz="2000" i="1" dirty="0">
                <a:latin typeface="Times New Roman" panose="02020603050405020304" pitchFamily="18" charset="0"/>
                <a:cs typeface="Times New Roman" panose="02020603050405020304" pitchFamily="18" charset="0"/>
              </a:rPr>
              <a:t>V</a:t>
            </a:r>
            <a:r>
              <a:rPr lang="en-US" altLang="en-US" sz="2000" i="1" baseline="-25000" dirty="0">
                <a:latin typeface="Times New Roman" panose="02020603050405020304" pitchFamily="18" charset="0"/>
                <a:cs typeface="Times New Roman" panose="02020603050405020304" pitchFamily="18" charset="0"/>
              </a:rPr>
              <a:t>CEQ</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vary (effectively Q-point shifts)</a:t>
            </a:r>
          </a:p>
          <a:p>
            <a:pPr marL="1785937" lvl="4" indent="-457200">
              <a:buFont typeface="+mj-lt"/>
              <a:buAutoNum type="arabicPeriod"/>
            </a:pPr>
            <a:r>
              <a:rPr lang="en-US" altLang="en-US" sz="2000" dirty="0">
                <a:latin typeface="Times New Roman" panose="02020603050405020304" pitchFamily="18" charset="0"/>
                <a:cs typeface="Times New Roman" panose="02020603050405020304" pitchFamily="18" charset="0"/>
              </a:rPr>
              <a:t> If the transistor is replaced with another transistor having different </a:t>
            </a:r>
            <a:r>
              <a:rPr lang="el-GR" altLang="en-US" sz="2000" i="1" dirty="0">
                <a:latin typeface="Times New Roman" panose="02020603050405020304" pitchFamily="18" charset="0"/>
                <a:cs typeface="Times New Roman" panose="02020603050405020304" pitchFamily="18" charset="0"/>
              </a:rPr>
              <a:t>β</a:t>
            </a:r>
            <a:r>
              <a:rPr lang="en-US" altLang="en-US" sz="2000" i="1"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value, then also Q-point shifts</a:t>
            </a:r>
          </a:p>
          <a:p>
            <a:pPr marL="685800" lvl="5" indent="-342900">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Usage: </a:t>
            </a:r>
          </a:p>
          <a:p>
            <a:pPr marL="1828800" lvl="8" indent="-457200">
              <a:buFont typeface="+mj-lt"/>
              <a:buAutoNum type="arabicPeriod"/>
            </a:pPr>
            <a:r>
              <a:rPr lang="en-US" altLang="en-US" sz="2000" dirty="0">
                <a:latin typeface="Times New Roman" panose="02020603050405020304" pitchFamily="18" charset="0"/>
                <a:cs typeface="Times New Roman" panose="02020603050405020304" pitchFamily="18" charset="0"/>
              </a:rPr>
              <a:t>Due to the above inherent drawbacks, fixed bias is rarely used in linear circuits.</a:t>
            </a:r>
          </a:p>
          <a:p>
            <a:pPr marL="1828800" lvl="8" indent="-457200">
              <a:buFont typeface="+mj-lt"/>
              <a:buAutoNum type="arabicPeriod"/>
            </a:pPr>
            <a:r>
              <a:rPr lang="en-US" altLang="en-US" sz="2000" dirty="0">
                <a:latin typeface="Times New Roman" panose="02020603050405020304" pitchFamily="18" charset="0"/>
                <a:cs typeface="Times New Roman" panose="02020603050405020304" pitchFamily="18" charset="0"/>
              </a:rPr>
              <a:t>Instead, it is often used in circuits where transistor is used as a switch. </a:t>
            </a:r>
            <a:endParaRPr lang="el-GR" altLang="en-US" sz="2000" dirty="0">
              <a:latin typeface="Times New Roman" panose="02020603050405020304" pitchFamily="18" charset="0"/>
              <a:cs typeface="Times New Roman" panose="02020603050405020304" pitchFamily="18" charset="0"/>
            </a:endParaRPr>
          </a:p>
        </p:txBody>
      </p:sp>
      <p:sp>
        <p:nvSpPr>
          <p:cNvPr id="6" name="Text Box 9">
            <a:extLst>
              <a:ext uri="{FF2B5EF4-FFF2-40B4-BE49-F238E27FC236}">
                <a16:creationId xmlns:a16="http://schemas.microsoft.com/office/drawing/2014/main" id="{4B6CC599-F954-4DE9-AAAC-91FBB51C5185}"/>
              </a:ext>
            </a:extLst>
          </p:cNvPr>
          <p:cNvSpPr txBox="1">
            <a:spLocks noChangeArrowheads="1"/>
          </p:cNvSpPr>
          <p:nvPr/>
        </p:nvSpPr>
        <p:spPr bwMode="auto">
          <a:xfrm>
            <a:off x="2019299" y="387350"/>
            <a:ext cx="5105401"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Fixed Bias Circuit</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Text Box 9">
            <a:extLst>
              <a:ext uri="{FF2B5EF4-FFF2-40B4-BE49-F238E27FC236}">
                <a16:creationId xmlns:a16="http://schemas.microsoft.com/office/drawing/2014/main" id="{70756E7E-6D06-45D9-829C-29FBA1108294}"/>
              </a:ext>
            </a:extLst>
          </p:cNvPr>
          <p:cNvSpPr txBox="1">
            <a:spLocks noChangeArrowheads="1"/>
          </p:cNvSpPr>
          <p:nvPr/>
        </p:nvSpPr>
        <p:spPr bwMode="auto">
          <a:xfrm>
            <a:off x="190500" y="113682"/>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Saturation</a:t>
            </a:r>
          </a:p>
        </p:txBody>
      </p:sp>
      <p:sp>
        <p:nvSpPr>
          <p:cNvPr id="14339" name="Rectangle 10">
            <a:extLst>
              <a:ext uri="{FF2B5EF4-FFF2-40B4-BE49-F238E27FC236}">
                <a16:creationId xmlns:a16="http://schemas.microsoft.com/office/drawing/2014/main" id="{37A1ED43-8877-449A-9524-9A0B40E3EEAA}"/>
              </a:ext>
            </a:extLst>
          </p:cNvPr>
          <p:cNvSpPr>
            <a:spLocks noChangeArrowheads="1"/>
          </p:cNvSpPr>
          <p:nvPr/>
        </p:nvSpPr>
        <p:spPr bwMode="auto">
          <a:xfrm>
            <a:off x="647700" y="870919"/>
            <a:ext cx="784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342900" indent="-342900" algn="just" eaLnBrk="1" hangingPunct="1">
              <a:spcBef>
                <a:spcPct val="0"/>
              </a:spcBef>
              <a:buClrTx/>
            </a:pPr>
            <a:r>
              <a:rPr lang="en-US" altLang="en-US" sz="2000" dirty="0">
                <a:latin typeface="Times New Roman" panose="02020603050405020304" pitchFamily="18" charset="0"/>
              </a:rPr>
              <a:t>When the transistor is operating in saturation, current through the transistor is at its </a:t>
            </a:r>
            <a:r>
              <a:rPr lang="en-US" altLang="en-US" sz="2000" i="1" dirty="0">
                <a:latin typeface="Times New Roman" panose="02020603050405020304" pitchFamily="18" charset="0"/>
              </a:rPr>
              <a:t>maximum </a:t>
            </a:r>
            <a:r>
              <a:rPr lang="en-US" altLang="en-US" sz="2000" dirty="0">
                <a:latin typeface="Times New Roman" panose="02020603050405020304" pitchFamily="18" charset="0"/>
              </a:rPr>
              <a:t>possible value.</a:t>
            </a:r>
          </a:p>
        </p:txBody>
      </p:sp>
      <mc:AlternateContent xmlns:mc="http://schemas.openxmlformats.org/markup-compatibility/2006" xmlns:a14="http://schemas.microsoft.com/office/drawing/2010/main">
        <mc:Choice Requires="a14">
          <p:sp>
            <p:nvSpPr>
              <p:cNvPr id="14340" name="Object 11">
                <a:extLst>
                  <a:ext uri="{FF2B5EF4-FFF2-40B4-BE49-F238E27FC236}">
                    <a16:creationId xmlns:a16="http://schemas.microsoft.com/office/drawing/2014/main" id="{27A76A97-F0F7-4E9C-A83E-0AF033418F33}"/>
                  </a:ext>
                </a:extLst>
              </p:cNvPr>
              <p:cNvSpPr txBox="1"/>
              <p:nvPr/>
            </p:nvSpPr>
            <p:spPr bwMode="auto">
              <a:xfrm>
                <a:off x="4991100" y="4876800"/>
                <a:ext cx="1765300" cy="7493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i="1">
                              <a:solidFill>
                                <a:srgbClr val="000000"/>
                              </a:solidFill>
                              <a:latin typeface="Cambria Math" panose="02040503050406030204" pitchFamily="18" charset="0"/>
                            </a:rPr>
                            <m:t>I</m:t>
                          </m:r>
                        </m:e>
                        <m:sub>
                          <m:r>
                            <m:rPr>
                              <m:sty m:val="p"/>
                            </m:rPr>
                            <a:rPr lang="en-US" sz="1600" i="1">
                              <a:solidFill>
                                <a:srgbClr val="000000"/>
                              </a:solidFill>
                              <a:latin typeface="Cambria Math" panose="02040503050406030204" pitchFamily="18" charset="0"/>
                            </a:rPr>
                            <m:t>Csat</m:t>
                          </m:r>
                        </m:sub>
                      </m:sSub>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𝑉</m:t>
                              </m:r>
                            </m:e>
                            <m:sub>
                              <m:r>
                                <a:rPr lang="en-US" sz="1600" i="1">
                                  <a:solidFill>
                                    <a:srgbClr val="000000"/>
                                  </a:solidFill>
                                  <a:latin typeface="Cambria Math" panose="02040503050406030204" pitchFamily="18" charset="0"/>
                                </a:rPr>
                                <m:t>𝐶𝐶</m:t>
                              </m:r>
                            </m:sub>
                          </m:sSub>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𝑅</m:t>
                              </m:r>
                            </m:e>
                            <m:sub>
                              <m:r>
                                <a:rPr lang="en-US" sz="1600" i="1">
                                  <a:solidFill>
                                    <a:srgbClr val="000000"/>
                                  </a:solidFill>
                                  <a:latin typeface="Cambria Math" panose="02040503050406030204" pitchFamily="18" charset="0"/>
                                </a:rPr>
                                <m:t>𝐶</m:t>
                              </m:r>
                            </m:sub>
                          </m:sSub>
                        </m:den>
                      </m:f>
                    </m:oMath>
                  </m:oMathPara>
                </a14:m>
                <a:endParaRPr lang="en-US" sz="1600" dirty="0"/>
              </a:p>
            </p:txBody>
          </p:sp>
        </mc:Choice>
        <mc:Fallback xmlns="">
          <p:sp>
            <p:nvSpPr>
              <p:cNvPr id="14340" name="Object 11">
                <a:extLst>
                  <a:ext uri="{FF2B5EF4-FFF2-40B4-BE49-F238E27FC236}">
                    <a16:creationId xmlns:a16="http://schemas.microsoft.com/office/drawing/2014/main" id="{27A76A97-F0F7-4E9C-A83E-0AF033418F33}"/>
                  </a:ext>
                </a:extLst>
              </p:cNvPr>
              <p:cNvSpPr txBox="1">
                <a:spLocks noRot="1" noChangeAspect="1" noMove="1" noResize="1" noEditPoints="1" noAdjustHandles="1" noChangeArrowheads="1" noChangeShapeType="1" noTextEdit="1"/>
              </p:cNvSpPr>
              <p:nvPr/>
            </p:nvSpPr>
            <p:spPr bwMode="auto">
              <a:xfrm>
                <a:off x="4991100" y="4876800"/>
                <a:ext cx="1765300" cy="749300"/>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41" name="Object 12">
                <a:extLst>
                  <a:ext uri="{FF2B5EF4-FFF2-40B4-BE49-F238E27FC236}">
                    <a16:creationId xmlns:a16="http://schemas.microsoft.com/office/drawing/2014/main" id="{A39AB651-B209-4DE8-83C1-92A917499D2A}"/>
                  </a:ext>
                </a:extLst>
              </p:cNvPr>
              <p:cNvSpPr txBox="1"/>
              <p:nvPr/>
            </p:nvSpPr>
            <p:spPr bwMode="auto">
              <a:xfrm>
                <a:off x="5143500" y="5493280"/>
                <a:ext cx="1262063" cy="4286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i="1">
                              <a:solidFill>
                                <a:srgbClr val="000000"/>
                              </a:solidFill>
                              <a:latin typeface="Cambria Math" panose="02040503050406030204" pitchFamily="18" charset="0"/>
                            </a:rPr>
                            <m:t>V</m:t>
                          </m:r>
                        </m:e>
                        <m:sub>
                          <m:r>
                            <m:rPr>
                              <m:sty m:val="p"/>
                            </m:rPr>
                            <a:rPr lang="en-US" sz="1600" i="1">
                              <a:solidFill>
                                <a:srgbClr val="000000"/>
                              </a:solidFill>
                              <a:latin typeface="Cambria Math" panose="02040503050406030204" pitchFamily="18" charset="0"/>
                            </a:rPr>
                            <m:t>CE</m:t>
                          </m:r>
                        </m:sub>
                      </m:sSub>
                      <m:r>
                        <a:rPr lang="en-US" sz="1600" i="1">
                          <a:solidFill>
                            <a:srgbClr val="000000"/>
                          </a:solidFill>
                          <a:latin typeface="Cambria Math" panose="02040503050406030204" pitchFamily="18" charset="0"/>
                        </a:rPr>
                        <m:t>≅0 </m:t>
                      </m:r>
                      <m:r>
                        <m:rPr>
                          <m:sty m:val="p"/>
                        </m:rPr>
                        <a:rPr lang="en-US" sz="1600" i="1">
                          <a:solidFill>
                            <a:srgbClr val="000000"/>
                          </a:solidFill>
                          <a:latin typeface="Cambria Math" panose="02040503050406030204" pitchFamily="18" charset="0"/>
                        </a:rPr>
                        <m:t>V</m:t>
                      </m:r>
                    </m:oMath>
                  </m:oMathPara>
                </a14:m>
                <a:endParaRPr lang="en-US" sz="1600" dirty="0"/>
              </a:p>
            </p:txBody>
          </p:sp>
        </mc:Choice>
        <mc:Fallback xmlns="">
          <p:sp>
            <p:nvSpPr>
              <p:cNvPr id="14341" name="Object 12">
                <a:extLst>
                  <a:ext uri="{FF2B5EF4-FFF2-40B4-BE49-F238E27FC236}">
                    <a16:creationId xmlns:a16="http://schemas.microsoft.com/office/drawing/2014/main" id="{A39AB651-B209-4DE8-83C1-92A917499D2A}"/>
                  </a:ext>
                </a:extLst>
              </p:cNvPr>
              <p:cNvSpPr txBox="1">
                <a:spLocks noRot="1" noChangeAspect="1" noMove="1" noResize="1" noEditPoints="1" noAdjustHandles="1" noChangeArrowheads="1" noChangeShapeType="1" noTextEdit="1"/>
              </p:cNvSpPr>
              <p:nvPr/>
            </p:nvSpPr>
            <p:spPr bwMode="auto">
              <a:xfrm>
                <a:off x="5143500" y="5493280"/>
                <a:ext cx="1262063" cy="428625"/>
              </a:xfrm>
              <a:prstGeom prst="rect">
                <a:avLst/>
              </a:prstGeom>
              <a:blipFill>
                <a:blip r:embed="rId4"/>
                <a:stretch>
                  <a:fillRect/>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8A73F241-5256-44CC-AF45-F20051463B6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1667" r="52222" b="23334"/>
          <a:stretch>
            <a:fillRect/>
          </a:stretch>
        </p:blipFill>
        <p:spPr bwMode="auto">
          <a:xfrm>
            <a:off x="1251712" y="1789212"/>
            <a:ext cx="3205988" cy="2908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Object 7">
                <a:extLst>
                  <a:ext uri="{FF2B5EF4-FFF2-40B4-BE49-F238E27FC236}">
                    <a16:creationId xmlns:a16="http://schemas.microsoft.com/office/drawing/2014/main" id="{44F637D5-5F0E-413F-9E67-9FED517B2C1C}"/>
                  </a:ext>
                </a:extLst>
              </p:cNvPr>
              <p:cNvSpPr txBox="1"/>
              <p:nvPr/>
            </p:nvSpPr>
            <p:spPr bwMode="auto">
              <a:xfrm>
                <a:off x="1610027" y="4991100"/>
                <a:ext cx="1865313" cy="922338"/>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I</m:t>
                          </m:r>
                        </m:e>
                        <m:sub>
                          <m:r>
                            <m:rPr>
                              <m:sty m:val="p"/>
                            </m:rPr>
                            <a:rPr lang="en-US" b="0" i="0" smtClean="0">
                              <a:solidFill>
                                <a:schemeClr val="tx1"/>
                              </a:solidFill>
                              <a:latin typeface="Cambria Math" panose="02040503050406030204" pitchFamily="18" charset="0"/>
                            </a:rPr>
                            <m:t>Csat</m:t>
                          </m:r>
                        </m:sub>
                      </m:sSub>
                      <m:r>
                        <m:rPr>
                          <m:nor/>
                        </m:rPr>
                        <a:rPr lang="en-US">
                          <a:solidFill>
                            <a:schemeClr val="tx1"/>
                          </a:solidFill>
                          <a:latin typeface="Cambria Math" panose="02040503050406030204" pitchFamily="18" charset="0"/>
                        </a:rPr>
                        <m:t> = </m:t>
                      </m:r>
                      <m:f>
                        <m:fPr>
                          <m:ctrlPr>
                            <a:rPr lang="en-US" i="1">
                              <a:solidFill>
                                <a:schemeClr val="tx1"/>
                              </a:solidFill>
                              <a:latin typeface="Cambria Math" panose="02040503050406030204" pitchFamily="18" charset="0"/>
                            </a:rPr>
                          </m:ctrlPr>
                        </m:fPr>
                        <m:num>
                          <m:r>
                            <m:rPr>
                              <m:nor/>
                            </m:rPr>
                            <a:rPr lang="en-US">
                              <a:solidFill>
                                <a:schemeClr val="tx1"/>
                              </a:solidFill>
                              <a:latin typeface="Cambria Math" panose="02040503050406030204" pitchFamily="18" charset="0"/>
                            </a:rPr>
                            <m:t> </m:t>
                          </m:r>
                          <m:r>
                            <m:rPr>
                              <m:nor/>
                            </m:rPr>
                            <a:rPr lang="en-US">
                              <a:solidFill>
                                <a:schemeClr val="tx1"/>
                              </a:solidFill>
                              <a:latin typeface="Cambria Math" panose="02040503050406030204" pitchFamily="18" charset="0"/>
                            </a:rPr>
                            <m:t>VCC</m:t>
                          </m:r>
                          <m:r>
                            <m:rPr>
                              <m:nor/>
                            </m:rPr>
                            <a:rPr lang="en-US">
                              <a:solidFill>
                                <a:schemeClr val="tx1"/>
                              </a:solidFill>
                              <a:latin typeface="Cambria Math" panose="02040503050406030204" pitchFamily="18" charset="0"/>
                            </a:rPr>
                            <m:t>  −  </m:t>
                          </m:r>
                          <m:r>
                            <m:rPr>
                              <m:nor/>
                            </m:rPr>
                            <a:rPr lang="en-US">
                              <a:solidFill>
                                <a:schemeClr val="tx1"/>
                              </a:solidFill>
                              <a:latin typeface="Cambria Math" panose="02040503050406030204" pitchFamily="18" charset="0"/>
                            </a:rPr>
                            <m:t>VCE</m:t>
                          </m:r>
                          <m:r>
                            <m:rPr>
                              <m:nor/>
                            </m:rPr>
                            <a:rPr lang="en-US">
                              <a:solidFill>
                                <a:schemeClr val="tx1"/>
                              </a:solidFill>
                              <a:latin typeface="Cambria Math" panose="02040503050406030204" pitchFamily="18" charset="0"/>
                            </a:rPr>
                            <m:t> </m:t>
                          </m:r>
                        </m:num>
                        <m:den>
                          <m:r>
                            <m:rPr>
                              <m:sty m:val="p"/>
                            </m:rPr>
                            <a:rPr lang="en-US" i="0">
                              <a:solidFill>
                                <a:schemeClr val="tx1"/>
                              </a:solidFill>
                              <a:latin typeface="Cambria Math" panose="02040503050406030204" pitchFamily="18" charset="0"/>
                            </a:rPr>
                            <m:t>RC</m:t>
                          </m:r>
                        </m:den>
                      </m:f>
                    </m:oMath>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V</m:t>
                          </m:r>
                        </m:e>
                        <m:sub>
                          <m:r>
                            <m:rPr>
                              <m:sty m:val="p"/>
                            </m:rPr>
                            <a:rPr lang="en-US" b="0" i="0" smtClean="0">
                              <a:solidFill>
                                <a:schemeClr val="tx1"/>
                              </a:solidFill>
                              <a:latin typeface="Cambria Math" panose="02040503050406030204" pitchFamily="18" charset="0"/>
                            </a:rPr>
                            <m:t>CE</m:t>
                          </m:r>
                        </m:sub>
                      </m:sSub>
                      <m:r>
                        <m:rPr>
                          <m:nor/>
                        </m:rPr>
                        <a:rPr lang="en-US">
                          <a:solidFill>
                            <a:schemeClr val="tx1"/>
                          </a:solidFill>
                          <a:latin typeface="Cambria Math" panose="02040503050406030204" pitchFamily="18" charset="0"/>
                        </a:rPr>
                        <m:t> = 0.2 </m:t>
                      </m:r>
                      <m:r>
                        <m:rPr>
                          <m:nor/>
                        </m:rPr>
                        <a:rPr lang="en-US">
                          <a:solidFill>
                            <a:schemeClr val="tx1"/>
                          </a:solidFill>
                          <a:latin typeface="Cambria Math" panose="02040503050406030204" pitchFamily="18" charset="0"/>
                        </a:rPr>
                        <m:t>V</m:t>
                      </m:r>
                    </m:oMath>
                  </m:oMathPara>
                </a14:m>
                <a:endParaRPr lang="en-US" dirty="0">
                  <a:solidFill>
                    <a:schemeClr val="tx1"/>
                  </a:solidFill>
                </a:endParaRPr>
              </a:p>
            </p:txBody>
          </p:sp>
        </mc:Choice>
        <mc:Fallback xmlns="">
          <p:sp>
            <p:nvSpPr>
              <p:cNvPr id="7" name="Object 7">
                <a:extLst>
                  <a:ext uri="{FF2B5EF4-FFF2-40B4-BE49-F238E27FC236}">
                    <a16:creationId xmlns:a16="http://schemas.microsoft.com/office/drawing/2014/main" id="{44F637D5-5F0E-413F-9E67-9FED517B2C1C}"/>
                  </a:ext>
                </a:extLst>
              </p:cNvPr>
              <p:cNvSpPr txBox="1">
                <a:spLocks noRot="1" noChangeAspect="1" noMove="1" noResize="1" noEditPoints="1" noAdjustHandles="1" noChangeArrowheads="1" noChangeShapeType="1" noTextEdit="1"/>
              </p:cNvSpPr>
              <p:nvPr/>
            </p:nvSpPr>
            <p:spPr bwMode="auto">
              <a:xfrm>
                <a:off x="1610027" y="4991100"/>
                <a:ext cx="1865313" cy="922338"/>
              </a:xfrm>
              <a:prstGeom prst="rect">
                <a:avLst/>
              </a:prstGeom>
              <a:blipFill>
                <a:blip r:embed="rId7"/>
                <a:stretch>
                  <a:fillRect/>
                </a:stretch>
              </a:blipFill>
              <a:ln>
                <a:noFill/>
              </a:ln>
              <a:effec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9588C0FA-2964-4EE4-B1EC-57BBD2FB84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457700" y="1835779"/>
            <a:ext cx="3256824" cy="2981754"/>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08C749FF-3881-46E8-B8B1-F643BA7CF19F}"/>
              </a:ext>
            </a:extLst>
          </p:cNvPr>
          <p:cNvSpPr>
            <a:spLocks noGrp="1"/>
          </p:cNvSpPr>
          <p:nvPr>
            <p:ph type="title"/>
          </p:nvPr>
        </p:nvSpPr>
        <p:spPr>
          <a:xfrm>
            <a:off x="2705100" y="392904"/>
            <a:ext cx="3429000" cy="677862"/>
          </a:xfrm>
        </p:spPr>
        <p:txBody>
          <a:bodyPr>
            <a:normAutofit/>
          </a:bodyPr>
          <a:lstStyle/>
          <a:p>
            <a:r>
              <a:rPr lang="en-GB" altLang="ar-JO" sz="3600" dirty="0">
                <a:solidFill>
                  <a:srgbClr val="FFC000"/>
                </a:solidFill>
                <a:latin typeface="Times New Roman" panose="02020603050405020304" pitchFamily="18" charset="0"/>
                <a:cs typeface="Times New Roman" panose="02020603050405020304" pitchFamily="18" charset="0"/>
              </a:rPr>
              <a:t>Introduction</a:t>
            </a:r>
          </a:p>
        </p:txBody>
      </p:sp>
      <p:sp>
        <p:nvSpPr>
          <p:cNvPr id="4099" name="Content Placeholder 2">
            <a:extLst>
              <a:ext uri="{FF2B5EF4-FFF2-40B4-BE49-F238E27FC236}">
                <a16:creationId xmlns:a16="http://schemas.microsoft.com/office/drawing/2014/main" id="{81B06AB4-C30F-4BE0-ADA1-72229E0EE366}"/>
              </a:ext>
            </a:extLst>
          </p:cNvPr>
          <p:cNvSpPr>
            <a:spLocks noGrp="1"/>
          </p:cNvSpPr>
          <p:nvPr>
            <p:ph idx="1"/>
          </p:nvPr>
        </p:nvSpPr>
        <p:spPr>
          <a:xfrm>
            <a:off x="952500" y="1485900"/>
            <a:ext cx="7505700" cy="3634582"/>
          </a:xfrm>
        </p:spPr>
        <p:txBody>
          <a:bodyPr/>
          <a:lstStyle/>
          <a:p>
            <a:pPr algn="just"/>
            <a:r>
              <a:rPr lang="en-GB" altLang="ar-JO" dirty="0"/>
              <a:t>The transistor is a magical device that can raise the level of the applied ac input without the assistance of an external energy source. </a:t>
            </a:r>
          </a:p>
          <a:p>
            <a:pPr algn="just"/>
            <a:r>
              <a:rPr lang="en-GB" altLang="ar-JO" dirty="0"/>
              <a:t>In actuality, the improved output ac power level is the result of a transfer of energy from the applied dc supplies. </a:t>
            </a:r>
          </a:p>
          <a:p>
            <a:pPr algn="just"/>
            <a:r>
              <a:rPr lang="en-GB" altLang="ar-JO" dirty="0"/>
              <a:t>The analysis or design of any electronic amplifier therefore has two components: the dc portion and the ac portion.</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9D99D63-50C4-4421-9CE8-F54AA348FEBD}"/>
              </a:ext>
            </a:extLst>
          </p:cNvPr>
          <p:cNvSpPr>
            <a:spLocks noGrp="1" noChangeArrowheads="1"/>
          </p:cNvSpPr>
          <p:nvPr>
            <p:ph type="title"/>
          </p:nvPr>
        </p:nvSpPr>
        <p:spPr>
          <a:xfrm>
            <a:off x="1085144" y="239536"/>
            <a:ext cx="5524500" cy="533400"/>
          </a:xfrm>
        </p:spPr>
        <p:txBody>
          <a:bodyPr/>
          <a:lstStyle/>
          <a:p>
            <a:r>
              <a:rPr lang="en-US" altLang="en-US" sz="2800" dirty="0">
                <a:solidFill>
                  <a:srgbClr val="FFC000"/>
                </a:solidFill>
              </a:rPr>
              <a:t>Determining </a:t>
            </a:r>
            <a:r>
              <a:rPr lang="en-US" altLang="en-US" sz="2800" i="1" dirty="0" err="1">
                <a:solidFill>
                  <a:srgbClr val="FFC000"/>
                </a:solidFill>
              </a:rPr>
              <a:t>I</a:t>
            </a:r>
            <a:r>
              <a:rPr lang="en-US" altLang="en-US" sz="2000" i="1" dirty="0" err="1">
                <a:solidFill>
                  <a:srgbClr val="FFC000"/>
                </a:solidFill>
              </a:rPr>
              <a:t>Csat</a:t>
            </a:r>
            <a:endParaRPr lang="en-US" altLang="en-US" sz="2000" i="1" dirty="0">
              <a:solidFill>
                <a:srgbClr val="FFC000"/>
              </a:solidFill>
            </a:endParaRPr>
          </a:p>
        </p:txBody>
      </p:sp>
      <p:pic>
        <p:nvPicPr>
          <p:cNvPr id="32773" name="Picture 5">
            <a:extLst>
              <a:ext uri="{FF2B5EF4-FFF2-40B4-BE49-F238E27FC236}">
                <a16:creationId xmlns:a16="http://schemas.microsoft.com/office/drawing/2014/main" id="{F8001C1A-1FEC-413E-AC9D-4DAF3F6C19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032" y="1979612"/>
            <a:ext cx="3892968" cy="25939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2C1968C6-7F92-41E4-9684-9F053B82B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1524000"/>
            <a:ext cx="5257800" cy="3505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AF05107-BBAC-4828-AC13-2EF9F15952BD}"/>
              </a:ext>
            </a:extLst>
          </p:cNvPr>
          <p:cNvSpPr txBox="1"/>
          <p:nvPr/>
        </p:nvSpPr>
        <p:spPr>
          <a:xfrm>
            <a:off x="4381500" y="4922552"/>
            <a:ext cx="3581400" cy="646331"/>
          </a:xfrm>
          <a:prstGeom prst="rect">
            <a:avLst/>
          </a:prstGeom>
          <a:noFill/>
        </p:spPr>
        <p:txBody>
          <a:bodyPr wrap="square">
            <a:spAutoFit/>
          </a:bodyPr>
          <a:lstStyle/>
          <a:p>
            <a:pPr algn="just"/>
            <a:r>
              <a:rPr lang="en-US" dirty="0"/>
              <a:t>Determining </a:t>
            </a:r>
            <a:r>
              <a:rPr lang="en-US" i="1" dirty="0" err="1"/>
              <a:t>I</a:t>
            </a:r>
            <a:r>
              <a:rPr lang="en-US" i="1" baseline="-25000" dirty="0" err="1"/>
              <a:t>Csat</a:t>
            </a:r>
            <a:r>
              <a:rPr lang="en-US" dirty="0"/>
              <a:t> for the fixed-bias configuration. </a:t>
            </a:r>
          </a:p>
        </p:txBody>
      </p:sp>
      <mc:AlternateContent xmlns:mc="http://schemas.openxmlformats.org/markup-compatibility/2006" xmlns:a14="http://schemas.microsoft.com/office/drawing/2010/main">
        <mc:Choice Requires="a14">
          <p:sp>
            <p:nvSpPr>
              <p:cNvPr id="12" name="Object 11">
                <a:extLst>
                  <a:ext uri="{FF2B5EF4-FFF2-40B4-BE49-F238E27FC236}">
                    <a16:creationId xmlns:a16="http://schemas.microsoft.com/office/drawing/2014/main" id="{4FF9669B-5B53-4590-8F33-CB0DE3DDEE4C}"/>
                  </a:ext>
                </a:extLst>
              </p:cNvPr>
              <p:cNvSpPr txBox="1"/>
              <p:nvPr/>
            </p:nvSpPr>
            <p:spPr bwMode="auto">
              <a:xfrm>
                <a:off x="1333500" y="5780264"/>
                <a:ext cx="1765300" cy="7493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US" sz="1600" i="1">
                              <a:solidFill>
                                <a:srgbClr val="000000"/>
                              </a:solidFill>
                              <a:latin typeface="Cambria Math" panose="02040503050406030204" pitchFamily="18" charset="0"/>
                            </a:rPr>
                          </m:ctrlPr>
                        </m:sSubPr>
                        <m:e>
                          <m:r>
                            <m:rPr>
                              <m:sty m:val="p"/>
                            </m:rPr>
                            <a:rPr lang="en-US" sz="1600" i="1">
                              <a:solidFill>
                                <a:srgbClr val="000000"/>
                              </a:solidFill>
                              <a:latin typeface="Cambria Math" panose="02040503050406030204" pitchFamily="18" charset="0"/>
                            </a:rPr>
                            <m:t>I</m:t>
                          </m:r>
                        </m:e>
                        <m:sub>
                          <m:r>
                            <m:rPr>
                              <m:sty m:val="p"/>
                            </m:rPr>
                            <a:rPr lang="en-US" sz="1600" i="1">
                              <a:solidFill>
                                <a:srgbClr val="000000"/>
                              </a:solidFill>
                              <a:latin typeface="Cambria Math" panose="02040503050406030204" pitchFamily="18" charset="0"/>
                            </a:rPr>
                            <m:t>Csat</m:t>
                          </m:r>
                        </m:sub>
                      </m:sSub>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𝑉</m:t>
                              </m:r>
                            </m:e>
                            <m:sub>
                              <m:r>
                                <a:rPr lang="en-US" sz="1600" i="1">
                                  <a:solidFill>
                                    <a:srgbClr val="000000"/>
                                  </a:solidFill>
                                  <a:latin typeface="Cambria Math" panose="02040503050406030204" pitchFamily="18" charset="0"/>
                                </a:rPr>
                                <m:t>𝐶𝐶</m:t>
                              </m:r>
                            </m:sub>
                          </m:sSub>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𝑅</m:t>
                              </m:r>
                            </m:e>
                            <m:sub>
                              <m:r>
                                <a:rPr lang="en-US" sz="1600" i="1">
                                  <a:solidFill>
                                    <a:srgbClr val="000000"/>
                                  </a:solidFill>
                                  <a:latin typeface="Cambria Math" panose="02040503050406030204" pitchFamily="18" charset="0"/>
                                </a:rPr>
                                <m:t>𝐶</m:t>
                              </m:r>
                            </m:sub>
                          </m:sSub>
                        </m:den>
                      </m:f>
                    </m:oMath>
                  </m:oMathPara>
                </a14:m>
                <a:endParaRPr lang="en-US" sz="1600" dirty="0"/>
              </a:p>
            </p:txBody>
          </p:sp>
        </mc:Choice>
        <mc:Fallback xmlns="">
          <p:sp>
            <p:nvSpPr>
              <p:cNvPr id="12" name="Object 11">
                <a:extLst>
                  <a:ext uri="{FF2B5EF4-FFF2-40B4-BE49-F238E27FC236}">
                    <a16:creationId xmlns:a16="http://schemas.microsoft.com/office/drawing/2014/main" id="{4FF9669B-5B53-4590-8F33-CB0DE3DDEE4C}"/>
                  </a:ext>
                </a:extLst>
              </p:cNvPr>
              <p:cNvSpPr txBox="1">
                <a:spLocks noRot="1" noChangeAspect="1" noMove="1" noResize="1" noEditPoints="1" noAdjustHandles="1" noChangeArrowheads="1" noChangeShapeType="1" noTextEdit="1"/>
              </p:cNvSpPr>
              <p:nvPr/>
            </p:nvSpPr>
            <p:spPr bwMode="auto">
              <a:xfrm>
                <a:off x="1333500" y="5780264"/>
                <a:ext cx="1765300" cy="74930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41">
                <a:extLst>
                  <a:ext uri="{FF2B5EF4-FFF2-40B4-BE49-F238E27FC236}">
                    <a16:creationId xmlns:a16="http://schemas.microsoft.com/office/drawing/2014/main" id="{3622B541-9DF4-4CD3-8E6C-11661243D231}"/>
                  </a:ext>
                </a:extLst>
              </p:cNvPr>
              <p:cNvSpPr txBox="1"/>
              <p:nvPr/>
            </p:nvSpPr>
            <p:spPr bwMode="auto">
              <a:xfrm>
                <a:off x="1438628" y="4500869"/>
                <a:ext cx="2819400" cy="864395"/>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V</m:t>
                          </m:r>
                        </m:e>
                        <m:sub>
                          <m:r>
                            <m:rPr>
                              <m:nor/>
                            </m:rPr>
                            <a:rPr lang="en-US" sz="1400" i="0">
                              <a:solidFill>
                                <a:srgbClr val="000000"/>
                              </a:solidFill>
                              <a:latin typeface="Cambria Math" panose="02040503050406030204" pitchFamily="18" charset="0"/>
                            </a:rPr>
                            <m:t>CE</m:t>
                          </m:r>
                        </m:sub>
                      </m:sSub>
                      <m:r>
                        <a:rPr lang="en-US" sz="1400" i="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m:t>
                      </m:r>
                      <m:r>
                        <m:rPr>
                          <m:nor/>
                        </m:rPr>
                        <a:rPr lang="en-US" sz="1400" i="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m:rPr>
                              <m:nor/>
                            </m:rPr>
                            <a:rPr lang="en-US" sz="1400" i="0">
                              <a:solidFill>
                                <a:srgbClr val="000000"/>
                              </a:solidFill>
                              <a:latin typeface="Cambria Math" panose="02040503050406030204" pitchFamily="18" charset="0"/>
                            </a:rPr>
                            <m:t>V</m:t>
                          </m:r>
                        </m:e>
                        <m:sub>
                          <m:r>
                            <m:rPr>
                              <m:nor/>
                            </m:rPr>
                            <a:rPr lang="en-US" sz="1400" i="0">
                              <a:solidFill>
                                <a:srgbClr val="000000"/>
                              </a:solidFill>
                              <a:latin typeface="Cambria Math" panose="02040503050406030204" pitchFamily="18" charset="0"/>
                            </a:rPr>
                            <m:t>CC</m:t>
                          </m:r>
                        </m:sub>
                      </m:sSub>
                      <m:r>
                        <m:rPr>
                          <m:nor/>
                        </m:rPr>
                        <a:rPr lang="en-US" sz="1400" i="0">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r>
                            <m:rPr>
                              <m:nor/>
                            </m:rPr>
                            <a:rPr lang="en-US" sz="1400" i="0">
                              <a:solidFill>
                                <a:srgbClr val="000000"/>
                              </a:solidFill>
                              <a:latin typeface="Cambria Math" panose="02040503050406030204" pitchFamily="18" charset="0"/>
                            </a:rPr>
                            <m:t>I</m:t>
                          </m:r>
                        </m:e>
                        <m:sub>
                          <m:r>
                            <m:rPr>
                              <m:sty m:val="p"/>
                            </m:rPr>
                            <a:rPr lang="en-US" sz="1400" i="0">
                              <a:solidFill>
                                <a:srgbClr val="000000"/>
                              </a:solidFill>
                              <a:latin typeface="Cambria Math" panose="02040503050406030204" pitchFamily="18" charset="0"/>
                            </a:rPr>
                            <m:t>C</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C</m:t>
                          </m:r>
                        </m:sub>
                      </m:sSub>
                      <m:r>
                        <a:rPr lang="en-US" sz="1400" i="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m:t>
                      </m:r>
                      <m:r>
                        <m:rPr>
                          <m:nor/>
                        </m:rPr>
                        <a:rPr lang="en-US" sz="1400" i="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m:rPr>
                              <m:nor/>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E</m:t>
                          </m:r>
                        </m:sub>
                      </m:sSub>
                      <m:r>
                        <a:rPr lang="en-US" sz="1400" i="1">
                          <a:solidFill>
                            <a:srgbClr val="000000"/>
                          </a:solidFill>
                          <a:latin typeface="Cambria Math" panose="02040503050406030204" pitchFamily="18" charset="0"/>
                        </a:rPr>
                        <m:t>)</m:t>
                      </m:r>
                    </m:oMath>
                  </m:oMathPara>
                </a14:m>
                <a:endParaRPr lang="en-US" sz="1400" dirty="0"/>
              </a:p>
              <a:p>
                <a:endParaRPr lang="en-US" sz="1400" dirty="0"/>
              </a:p>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m:rPr>
                              <m:nor/>
                            </m:rPr>
                            <a:rPr lang="en-US" sz="1400" i="0">
                              <a:solidFill>
                                <a:srgbClr val="000000"/>
                              </a:solidFill>
                              <a:latin typeface="Cambria Math" panose="02040503050406030204" pitchFamily="18" charset="0"/>
                            </a:rPr>
                            <m:t>I</m:t>
                          </m:r>
                        </m:e>
                        <m:sub>
                          <m:r>
                            <m:rPr>
                              <m:sty m:val="p"/>
                            </m:rPr>
                            <a:rPr lang="en-US" sz="1400" i="0">
                              <a:solidFill>
                                <a:srgbClr val="000000"/>
                              </a:solidFill>
                              <a:latin typeface="Cambria Math" panose="02040503050406030204" pitchFamily="18" charset="0"/>
                            </a:rPr>
                            <m:t>C</m:t>
                          </m:r>
                        </m:sub>
                      </m:sSub>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a:solidFill>
                                <a:srgbClr val="000000"/>
                              </a:solidFill>
                              <a:latin typeface="Cambria Math" panose="02040503050406030204" pitchFamily="18" charset="0"/>
                            </a:rPr>
                            <m:t> </m:t>
                          </m:r>
                          <m:sSub>
                            <m:sSubPr>
                              <m:ctrlPr>
                                <a:rPr lang="en-US" sz="1400" i="1">
                                  <a:solidFill>
                                    <a:srgbClr val="000000"/>
                                  </a:solidFill>
                                  <a:latin typeface="Cambria Math" panose="02040503050406030204" pitchFamily="18" charset="0"/>
                                </a:rPr>
                              </m:ctrlPr>
                            </m:sSubPr>
                            <m:e>
                              <m:r>
                                <m:rPr>
                                  <m:nor/>
                                </m:rPr>
                                <a:rPr lang="en-US" sz="1400">
                                  <a:solidFill>
                                    <a:srgbClr val="000000"/>
                                  </a:solidFill>
                                  <a:latin typeface="Cambria Math" panose="02040503050406030204" pitchFamily="18" charset="0"/>
                                </a:rPr>
                                <m:t>V</m:t>
                              </m:r>
                            </m:e>
                            <m:sub>
                              <m:r>
                                <m:rPr>
                                  <m:nor/>
                                </m:rPr>
                                <a:rPr lang="en-US" sz="1400">
                                  <a:solidFill>
                                    <a:srgbClr val="000000"/>
                                  </a:solidFill>
                                  <a:latin typeface="Cambria Math" panose="02040503050406030204" pitchFamily="18" charset="0"/>
                                </a:rPr>
                                <m:t>CC</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V</m:t>
                              </m:r>
                            </m:e>
                            <m:sub>
                              <m:r>
                                <m:rPr>
                                  <m:nor/>
                                </m:rPr>
                                <a:rPr lang="en-US" sz="1400">
                                  <a:solidFill>
                                    <a:srgbClr val="000000"/>
                                  </a:solidFill>
                                  <a:latin typeface="Cambria Math" panose="02040503050406030204" pitchFamily="18" charset="0"/>
                                </a:rPr>
                                <m:t>CE</m:t>
                              </m:r>
                            </m:sub>
                          </m:sSub>
                        </m:num>
                        <m:den>
                          <m:sSub>
                            <m:sSubPr>
                              <m:ctrlPr>
                                <a:rPr lang="en-US" sz="1400" i="1">
                                  <a:solidFill>
                                    <a:srgbClr val="000000"/>
                                  </a:solidFill>
                                  <a:latin typeface="Cambria Math" panose="02040503050406030204" pitchFamily="18" charset="0"/>
                                </a:rPr>
                              </m:ctrlPr>
                            </m:sSubPr>
                            <m:e>
                              <m:r>
                                <m:rPr>
                                  <m:sty m:val="p"/>
                                </m:rPr>
                                <a:rPr lang="en-US" sz="1400">
                                  <a:solidFill>
                                    <a:srgbClr val="000000"/>
                                  </a:solidFill>
                                  <a:latin typeface="Cambria Math" panose="02040503050406030204" pitchFamily="18" charset="0"/>
                                </a:rPr>
                                <m:t>R</m:t>
                              </m:r>
                            </m:e>
                            <m:sub>
                              <m:r>
                                <m:rPr>
                                  <m:sty m:val="p"/>
                                </m:rPr>
                                <a:rPr lang="en-US" sz="1400">
                                  <a:solidFill>
                                    <a:srgbClr val="000000"/>
                                  </a:solidFill>
                                  <a:latin typeface="Cambria Math" panose="02040503050406030204" pitchFamily="18" charset="0"/>
                                </a:rPr>
                                <m:t>C</m:t>
                              </m:r>
                            </m:sub>
                          </m:sSub>
                          <m:r>
                            <a:rPr lang="en-US" sz="1400">
                              <a:solidFill>
                                <a:srgbClr val="000000"/>
                              </a:solidFill>
                              <a:latin typeface="Cambria Math" panose="02040503050406030204" pitchFamily="18" charset="0"/>
                            </a:rPr>
                            <m:t> </m:t>
                          </m:r>
                        </m:den>
                      </m:f>
                    </m:oMath>
                  </m:oMathPara>
                </a14:m>
                <a:endParaRPr lang="en-US" sz="1400" dirty="0"/>
              </a:p>
            </p:txBody>
          </p:sp>
        </mc:Choice>
        <mc:Fallback xmlns="">
          <p:sp>
            <p:nvSpPr>
              <p:cNvPr id="13" name="Object 41">
                <a:extLst>
                  <a:ext uri="{FF2B5EF4-FFF2-40B4-BE49-F238E27FC236}">
                    <a16:creationId xmlns:a16="http://schemas.microsoft.com/office/drawing/2014/main" id="{3622B541-9DF4-4CD3-8E6C-11661243D231}"/>
                  </a:ext>
                </a:extLst>
              </p:cNvPr>
              <p:cNvSpPr txBox="1">
                <a:spLocks noRot="1" noChangeAspect="1" noMove="1" noResize="1" noEditPoints="1" noAdjustHandles="1" noChangeArrowheads="1" noChangeShapeType="1" noTextEdit="1"/>
              </p:cNvSpPr>
              <p:nvPr/>
            </p:nvSpPr>
            <p:spPr bwMode="auto">
              <a:xfrm>
                <a:off x="1438628" y="4500869"/>
                <a:ext cx="2819400" cy="864395"/>
              </a:xfrm>
              <a:prstGeom prst="rect">
                <a:avLst/>
              </a:prstGeom>
              <a:blipFill>
                <a:blip r:embed="rId6"/>
                <a:stretch>
                  <a:fillRect b="-1126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588767-D35B-4F85-A5B5-5FE0AC61E630}"/>
                  </a:ext>
                </a:extLst>
              </p:cNvPr>
              <p:cNvSpPr txBox="1"/>
              <p:nvPr/>
            </p:nvSpPr>
            <p:spPr>
              <a:xfrm>
                <a:off x="1214405" y="5410932"/>
                <a:ext cx="1884395" cy="369332"/>
              </a:xfrm>
              <a:prstGeom prst="rect">
                <a:avLst/>
              </a:prstGeom>
              <a:noFill/>
            </p:spPr>
            <p:txBody>
              <a:bodyPr wrap="square">
                <a:spAutoFit/>
              </a:bodyPr>
              <a:lstStyle/>
              <a:p>
                <a:r>
                  <a:rPr lang="en-US" dirty="0">
                    <a:solidFill>
                      <a:srgbClr val="000000"/>
                    </a:solidFill>
                  </a:rPr>
                  <a:t>When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0 </m:t>
                    </m:r>
                    <m:r>
                      <m:rPr>
                        <m:nor/>
                      </m:rPr>
                      <a:rPr lang="en-US" i="0">
                        <a:solidFill>
                          <a:srgbClr val="000000"/>
                        </a:solidFill>
                        <a:latin typeface="Cambria Math" panose="02040503050406030204" pitchFamily="18" charset="0"/>
                      </a:rPr>
                      <m:t>V</m:t>
                    </m:r>
                  </m:oMath>
                </a14:m>
                <a:endParaRPr lang="en-US" dirty="0"/>
              </a:p>
            </p:txBody>
          </p:sp>
        </mc:Choice>
        <mc:Fallback xmlns="">
          <p:sp>
            <p:nvSpPr>
              <p:cNvPr id="15" name="TextBox 14">
                <a:extLst>
                  <a:ext uri="{FF2B5EF4-FFF2-40B4-BE49-F238E27FC236}">
                    <a16:creationId xmlns:a16="http://schemas.microsoft.com/office/drawing/2014/main" id="{82588767-D35B-4F85-A5B5-5FE0AC61E630}"/>
                  </a:ext>
                </a:extLst>
              </p:cNvPr>
              <p:cNvSpPr txBox="1">
                <a:spLocks noRot="1" noChangeAspect="1" noMove="1" noResize="1" noEditPoints="1" noAdjustHandles="1" noChangeArrowheads="1" noChangeShapeType="1" noTextEdit="1"/>
              </p:cNvSpPr>
              <p:nvPr/>
            </p:nvSpPr>
            <p:spPr>
              <a:xfrm>
                <a:off x="1214405" y="5410932"/>
                <a:ext cx="1884395" cy="369332"/>
              </a:xfrm>
              <a:prstGeom prst="rect">
                <a:avLst/>
              </a:prstGeom>
              <a:blipFill>
                <a:blip r:embed="rId7"/>
                <a:stretch>
                  <a:fillRect l="-2589" t="-10000" b="-26667"/>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9" name="Text Box 9">
            <a:extLst>
              <a:ext uri="{FF2B5EF4-FFF2-40B4-BE49-F238E27FC236}">
                <a16:creationId xmlns:a16="http://schemas.microsoft.com/office/drawing/2014/main" id="{EEBB3195-B9F3-491A-905E-8DF3E9E897D9}"/>
              </a:ext>
            </a:extLst>
          </p:cNvPr>
          <p:cNvSpPr txBox="1">
            <a:spLocks noChangeArrowheads="1"/>
          </p:cNvSpPr>
          <p:nvPr/>
        </p:nvSpPr>
        <p:spPr bwMode="auto">
          <a:xfrm>
            <a:off x="1927225" y="305485"/>
            <a:ext cx="4605337" cy="646331"/>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Load Line Analysis</a:t>
            </a:r>
          </a:p>
        </p:txBody>
      </p:sp>
      <p:sp>
        <p:nvSpPr>
          <p:cNvPr id="10271" name="Rectangle 31">
            <a:extLst>
              <a:ext uri="{FF2B5EF4-FFF2-40B4-BE49-F238E27FC236}">
                <a16:creationId xmlns:a16="http://schemas.microsoft.com/office/drawing/2014/main" id="{4FEFF767-E002-47C6-9D9F-4809732B809E}"/>
              </a:ext>
            </a:extLst>
          </p:cNvPr>
          <p:cNvSpPr>
            <a:spLocks noGrp="1" noChangeArrowheads="1"/>
          </p:cNvSpPr>
          <p:nvPr>
            <p:ph type="body" sz="half" idx="1"/>
          </p:nvPr>
        </p:nvSpPr>
        <p:spPr>
          <a:xfrm>
            <a:off x="876300" y="1615942"/>
            <a:ext cx="2889250" cy="2779712"/>
          </a:xfrm>
        </p:spPr>
        <p:txBody>
          <a:bodyPr>
            <a:normAutofit lnSpcReduction="10000"/>
          </a:bodyPr>
          <a:lstStyle/>
          <a:p>
            <a:pPr eaLnBrk="1" hangingPunct="1">
              <a:buFontTx/>
              <a:buNone/>
              <a:defRPr/>
            </a:pPr>
            <a:r>
              <a:rPr lang="en-US" altLang="en-US" sz="2000" dirty="0" err="1">
                <a:latin typeface="Times New Roman" pitchFamily="18" charset="0"/>
                <a:ea typeface="+mn-ea"/>
              </a:rPr>
              <a:t>I</a:t>
            </a:r>
            <a:r>
              <a:rPr lang="en-US" altLang="en-US" sz="2000" baseline="-25000" dirty="0" err="1">
                <a:latin typeface="Times New Roman" pitchFamily="18" charset="0"/>
                <a:ea typeface="+mn-ea"/>
              </a:rPr>
              <a:t>Csat</a:t>
            </a:r>
            <a:endParaRPr lang="en-US" altLang="en-US" sz="2000" baseline="-25000" dirty="0">
              <a:latin typeface="Times New Roman" pitchFamily="18" charset="0"/>
              <a:ea typeface="+mn-ea"/>
            </a:endParaRPr>
          </a:p>
          <a:p>
            <a:pPr lvl="1" eaLnBrk="1" hangingPunct="1">
              <a:buClr>
                <a:schemeClr val="tx1"/>
              </a:buClr>
              <a:buFontTx/>
              <a:buNone/>
              <a:defRPr/>
            </a:pPr>
            <a:r>
              <a:rPr lang="en-US" sz="1800" dirty="0">
                <a:latin typeface="Times New Roman" pitchFamily="18" charset="0"/>
                <a:ea typeface="+mn-ea"/>
              </a:rPr>
              <a:t>I</a:t>
            </a:r>
            <a:r>
              <a:rPr lang="en-US" sz="1800" baseline="-25000" dirty="0">
                <a:latin typeface="Times New Roman" pitchFamily="18" charset="0"/>
                <a:ea typeface="+mn-ea"/>
              </a:rPr>
              <a:t>C</a:t>
            </a:r>
            <a:r>
              <a:rPr lang="en-US" sz="1800" dirty="0">
                <a:latin typeface="Times New Roman" pitchFamily="18" charset="0"/>
                <a:ea typeface="+mn-ea"/>
              </a:rPr>
              <a:t> = V</a:t>
            </a:r>
            <a:r>
              <a:rPr lang="en-US" sz="1800" baseline="-25000" dirty="0">
                <a:latin typeface="Times New Roman" pitchFamily="18" charset="0"/>
                <a:ea typeface="+mn-ea"/>
              </a:rPr>
              <a:t>CC</a:t>
            </a:r>
            <a:r>
              <a:rPr lang="en-US" sz="1800" dirty="0">
                <a:latin typeface="Times New Roman" pitchFamily="18" charset="0"/>
                <a:ea typeface="+mn-ea"/>
              </a:rPr>
              <a:t> / R</a:t>
            </a:r>
            <a:r>
              <a:rPr lang="en-US" sz="1800" baseline="-25000" dirty="0">
                <a:latin typeface="Times New Roman" pitchFamily="18" charset="0"/>
                <a:ea typeface="+mn-ea"/>
              </a:rPr>
              <a:t>C</a:t>
            </a:r>
          </a:p>
          <a:p>
            <a:pPr lvl="1" eaLnBrk="1" hangingPunct="1">
              <a:buClr>
                <a:schemeClr val="tx1"/>
              </a:buClr>
              <a:buFontTx/>
              <a:buNone/>
              <a:defRPr/>
            </a:pPr>
            <a:r>
              <a:rPr lang="en-US" sz="1800" dirty="0">
                <a:latin typeface="Times New Roman" pitchFamily="18" charset="0"/>
                <a:ea typeface="+mn-ea"/>
              </a:rPr>
              <a:t>V</a:t>
            </a:r>
            <a:r>
              <a:rPr lang="en-US" sz="1800" baseline="-25000" dirty="0">
                <a:latin typeface="Times New Roman" pitchFamily="18" charset="0"/>
                <a:ea typeface="+mn-ea"/>
              </a:rPr>
              <a:t>CE</a:t>
            </a:r>
            <a:r>
              <a:rPr lang="en-US" sz="1800" dirty="0">
                <a:latin typeface="Times New Roman" pitchFamily="18" charset="0"/>
                <a:ea typeface="+mn-ea"/>
              </a:rPr>
              <a:t> = 0 V</a:t>
            </a:r>
          </a:p>
          <a:p>
            <a:pPr eaLnBrk="1" hangingPunct="1">
              <a:buFontTx/>
              <a:buNone/>
              <a:defRPr/>
            </a:pPr>
            <a:r>
              <a:rPr lang="en-US" altLang="en-US" sz="2000" dirty="0" err="1">
                <a:latin typeface="Times New Roman" pitchFamily="18" charset="0"/>
                <a:ea typeface="+mn-ea"/>
              </a:rPr>
              <a:t>V</a:t>
            </a:r>
            <a:r>
              <a:rPr lang="en-US" altLang="en-US" sz="2000" baseline="-25000" dirty="0" err="1">
                <a:latin typeface="Times New Roman" pitchFamily="18" charset="0"/>
                <a:ea typeface="+mn-ea"/>
              </a:rPr>
              <a:t>CEcutoff</a:t>
            </a:r>
            <a:endParaRPr lang="en-US" altLang="en-US" sz="2000" baseline="-25000" dirty="0">
              <a:latin typeface="Times New Roman" pitchFamily="18" charset="0"/>
              <a:ea typeface="+mn-ea"/>
            </a:endParaRPr>
          </a:p>
          <a:p>
            <a:pPr lvl="1" eaLnBrk="1" hangingPunct="1">
              <a:buClr>
                <a:schemeClr val="tx1"/>
              </a:buClr>
              <a:buFontTx/>
              <a:buNone/>
              <a:defRPr/>
            </a:pPr>
            <a:r>
              <a:rPr lang="en-US" sz="1800" dirty="0">
                <a:latin typeface="Times New Roman" pitchFamily="18" charset="0"/>
                <a:ea typeface="+mn-ea"/>
              </a:rPr>
              <a:t>V</a:t>
            </a:r>
            <a:r>
              <a:rPr lang="en-US" sz="1800" baseline="-25000" dirty="0">
                <a:latin typeface="Times New Roman" pitchFamily="18" charset="0"/>
                <a:ea typeface="+mn-ea"/>
              </a:rPr>
              <a:t>CE</a:t>
            </a:r>
            <a:r>
              <a:rPr lang="en-US" sz="1800" dirty="0">
                <a:latin typeface="Times New Roman" pitchFamily="18" charset="0"/>
                <a:ea typeface="+mn-ea"/>
              </a:rPr>
              <a:t> = V</a:t>
            </a:r>
            <a:r>
              <a:rPr lang="en-US" sz="1800" baseline="-25000" dirty="0">
                <a:latin typeface="Times New Roman" pitchFamily="18" charset="0"/>
                <a:ea typeface="+mn-ea"/>
              </a:rPr>
              <a:t>CC</a:t>
            </a:r>
          </a:p>
          <a:p>
            <a:pPr lvl="1" eaLnBrk="1" hangingPunct="1">
              <a:buClr>
                <a:schemeClr val="tx1"/>
              </a:buClr>
              <a:buFontTx/>
              <a:buNone/>
              <a:defRPr/>
            </a:pPr>
            <a:r>
              <a:rPr lang="en-US" sz="1800" dirty="0">
                <a:latin typeface="Times New Roman" pitchFamily="18" charset="0"/>
                <a:ea typeface="+mn-ea"/>
              </a:rPr>
              <a:t>I</a:t>
            </a:r>
            <a:r>
              <a:rPr lang="en-US" sz="1800" baseline="-25000" dirty="0">
                <a:latin typeface="Times New Roman" pitchFamily="18" charset="0"/>
                <a:ea typeface="+mn-ea"/>
              </a:rPr>
              <a:t>C</a:t>
            </a:r>
            <a:r>
              <a:rPr lang="en-US" sz="1800" dirty="0">
                <a:latin typeface="Times New Roman" pitchFamily="18" charset="0"/>
                <a:ea typeface="+mn-ea"/>
              </a:rPr>
              <a:t> = 0 </a:t>
            </a:r>
            <a:r>
              <a:rPr lang="en-US" sz="1800" dirty="0" err="1">
                <a:latin typeface="Times New Roman" pitchFamily="18" charset="0"/>
                <a:ea typeface="+mn-ea"/>
              </a:rPr>
              <a:t>mA</a:t>
            </a:r>
            <a:endParaRPr lang="en-US" sz="1800" dirty="0">
              <a:latin typeface="Times New Roman" pitchFamily="18" charset="0"/>
              <a:ea typeface="+mn-ea"/>
            </a:endParaRPr>
          </a:p>
          <a:p>
            <a:pPr marL="0" lvl="1" indent="0" eaLnBrk="1" hangingPunct="1">
              <a:buClr>
                <a:schemeClr val="tx1"/>
              </a:buClr>
              <a:buFontTx/>
              <a:buNone/>
              <a:defRPr/>
            </a:pPr>
            <a:r>
              <a:rPr lang="en-US" sz="1800" dirty="0">
                <a:latin typeface="Times New Roman" pitchFamily="18" charset="0"/>
                <a:ea typeface="+mn-ea"/>
              </a:rPr>
              <a:t>This line called the load line, since it is defined by the load resistance </a:t>
            </a:r>
            <a:r>
              <a:rPr lang="en-US" sz="1800" dirty="0" err="1">
                <a:latin typeface="Times New Roman" pitchFamily="18" charset="0"/>
                <a:ea typeface="+mn-ea"/>
              </a:rPr>
              <a:t>Rc</a:t>
            </a:r>
            <a:endParaRPr lang="en-US" sz="1800" dirty="0">
              <a:latin typeface="Times New Roman" pitchFamily="18" charset="0"/>
              <a:ea typeface="+mn-ea"/>
            </a:endParaRPr>
          </a:p>
          <a:p>
            <a:pPr eaLnBrk="1" hangingPunct="1">
              <a:defRPr/>
            </a:pPr>
            <a:endParaRPr lang="en-US" sz="1800" dirty="0">
              <a:latin typeface="Times New Roman" pitchFamily="18" charset="0"/>
              <a:ea typeface="+mn-ea"/>
            </a:endParaRPr>
          </a:p>
        </p:txBody>
      </p:sp>
      <p:sp>
        <p:nvSpPr>
          <p:cNvPr id="16390" name="Rectangle 33">
            <a:extLst>
              <a:ext uri="{FF2B5EF4-FFF2-40B4-BE49-F238E27FC236}">
                <a16:creationId xmlns:a16="http://schemas.microsoft.com/office/drawing/2014/main" id="{59F0010E-7043-4DD8-A41E-8D53962BD047}"/>
              </a:ext>
            </a:extLst>
          </p:cNvPr>
          <p:cNvSpPr>
            <a:spLocks noChangeArrowheads="1"/>
          </p:cNvSpPr>
          <p:nvPr/>
        </p:nvSpPr>
        <p:spPr bwMode="auto">
          <a:xfrm>
            <a:off x="762000" y="4491600"/>
            <a:ext cx="72771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285750" indent="-285750"/>
            <a:r>
              <a:rPr lang="en-US" altLang="en-US" sz="1800" i="0" dirty="0">
                <a:latin typeface="Times New Roman" panose="02020603050405020304" pitchFamily="18" charset="0"/>
              </a:rPr>
              <a:t>Where IB intersects with the load line we have the Q-point</a:t>
            </a:r>
          </a:p>
          <a:p>
            <a:pPr marL="1028700" lvl="1">
              <a:buFont typeface="Wingdings" panose="05000000000000000000" pitchFamily="2" charset="2"/>
              <a:buChar char="Ø"/>
            </a:pPr>
            <a:r>
              <a:rPr lang="en-US" altLang="en-US" sz="1800" i="0" dirty="0">
                <a:latin typeface="Times New Roman" panose="02020603050405020304" pitchFamily="18" charset="0"/>
              </a:rPr>
              <a:t>Q-point is the particular operating point: </a:t>
            </a:r>
          </a:p>
          <a:p>
            <a:pPr marL="1028700" lvl="1">
              <a:buFont typeface="Wingdings" panose="05000000000000000000" pitchFamily="2" charset="2"/>
              <a:buChar char="Ø"/>
            </a:pPr>
            <a:r>
              <a:rPr lang="en-US" altLang="en-US" sz="1800" i="0" dirty="0">
                <a:latin typeface="Times New Roman" panose="02020603050405020304" pitchFamily="18" charset="0"/>
              </a:rPr>
              <a:t>Value of R</a:t>
            </a:r>
            <a:r>
              <a:rPr lang="en-US" altLang="en-US" sz="1800" i="0" baseline="-25000" dirty="0">
                <a:latin typeface="Times New Roman" panose="02020603050405020304" pitchFamily="18" charset="0"/>
              </a:rPr>
              <a:t>B</a:t>
            </a:r>
            <a:endParaRPr lang="en-US" altLang="en-US" sz="1800" baseline="-25000" dirty="0">
              <a:latin typeface="Times New Roman" panose="02020603050405020304" pitchFamily="18" charset="0"/>
            </a:endParaRPr>
          </a:p>
          <a:p>
            <a:pPr marL="1028700" lvl="1">
              <a:buFont typeface="Wingdings" panose="05000000000000000000" pitchFamily="2" charset="2"/>
              <a:buChar char="Ø"/>
            </a:pPr>
            <a:r>
              <a:rPr lang="en-US" altLang="en-US" sz="1800" i="0" dirty="0">
                <a:latin typeface="Times New Roman" panose="02020603050405020304" pitchFamily="18" charset="0"/>
              </a:rPr>
              <a:t>Sets the value of I</a:t>
            </a:r>
            <a:r>
              <a:rPr lang="en-US" altLang="en-US" sz="1800" i="0" baseline="-25000" dirty="0">
                <a:latin typeface="Times New Roman" panose="02020603050405020304" pitchFamily="18" charset="0"/>
              </a:rPr>
              <a:t>B</a:t>
            </a:r>
            <a:endParaRPr lang="en-US" altLang="en-US" sz="1800" baseline="-25000" dirty="0">
              <a:latin typeface="Times New Roman" panose="02020603050405020304" pitchFamily="18" charset="0"/>
            </a:endParaRPr>
          </a:p>
          <a:p>
            <a:pPr marL="1028700" lvl="1">
              <a:buFont typeface="Wingdings" panose="05000000000000000000" pitchFamily="2" charset="2"/>
              <a:buChar char="Ø"/>
            </a:pPr>
            <a:r>
              <a:rPr lang="en-US" altLang="en-US" sz="1800" i="0" dirty="0">
                <a:latin typeface="Times New Roman" panose="02020603050405020304" pitchFamily="18" charset="0"/>
              </a:rPr>
              <a:t>Where I</a:t>
            </a:r>
            <a:r>
              <a:rPr lang="en-US" altLang="en-US" sz="1800" i="0" baseline="-25000" dirty="0">
                <a:latin typeface="Times New Roman" panose="02020603050405020304" pitchFamily="18" charset="0"/>
              </a:rPr>
              <a:t>B</a:t>
            </a:r>
            <a:r>
              <a:rPr lang="en-US" altLang="en-US" sz="1800" i="0" dirty="0">
                <a:latin typeface="Times New Roman" panose="02020603050405020304" pitchFamily="18" charset="0"/>
              </a:rPr>
              <a:t> and Load Line intersect</a:t>
            </a:r>
          </a:p>
          <a:p>
            <a:pPr marL="1028700" lvl="1">
              <a:buFont typeface="Wingdings" panose="05000000000000000000" pitchFamily="2" charset="2"/>
              <a:buChar char="Ø"/>
            </a:pPr>
            <a:r>
              <a:rPr lang="en-US" altLang="en-US" sz="1800" i="0" dirty="0">
                <a:latin typeface="Times New Roman" panose="02020603050405020304" pitchFamily="18" charset="0"/>
              </a:rPr>
              <a:t>Sets the values of V</a:t>
            </a:r>
            <a:r>
              <a:rPr lang="en-US" altLang="en-US" sz="1800" i="0" baseline="-25000" dirty="0">
                <a:latin typeface="Times New Roman" panose="02020603050405020304" pitchFamily="18" charset="0"/>
              </a:rPr>
              <a:t>CE</a:t>
            </a:r>
            <a:r>
              <a:rPr lang="en-US" altLang="en-US" sz="1800" i="0" dirty="0">
                <a:latin typeface="Times New Roman" panose="02020603050405020304" pitchFamily="18" charset="0"/>
              </a:rPr>
              <a:t> and I</a:t>
            </a:r>
            <a:r>
              <a:rPr lang="en-US" altLang="en-US" sz="1800" i="0" baseline="-25000" dirty="0">
                <a:latin typeface="Times New Roman" panose="02020603050405020304" pitchFamily="18" charset="0"/>
              </a:rPr>
              <a:t>C</a:t>
            </a:r>
            <a:r>
              <a:rPr lang="en-US" altLang="en-US" sz="1800" i="0" dirty="0">
                <a:latin typeface="Times New Roman" panose="02020603050405020304" pitchFamily="18" charset="0"/>
              </a:rPr>
              <a:t>.</a:t>
            </a:r>
          </a:p>
        </p:txBody>
      </p:sp>
      <p:sp>
        <p:nvSpPr>
          <p:cNvPr id="16391" name="Rectangle 34">
            <a:extLst>
              <a:ext uri="{FF2B5EF4-FFF2-40B4-BE49-F238E27FC236}">
                <a16:creationId xmlns:a16="http://schemas.microsoft.com/office/drawing/2014/main" id="{FF8C7B6A-3777-4918-9054-2F30F6DF78D9}"/>
              </a:ext>
            </a:extLst>
          </p:cNvPr>
          <p:cNvSpPr>
            <a:spLocks noChangeArrowheads="1"/>
          </p:cNvSpPr>
          <p:nvPr/>
        </p:nvSpPr>
        <p:spPr bwMode="auto">
          <a:xfrm>
            <a:off x="482600" y="1046614"/>
            <a:ext cx="4017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en-US" sz="2000" b="1" dirty="0">
                <a:latin typeface="Times New Roman" panose="02020603050405020304" pitchFamily="18" charset="0"/>
              </a:rPr>
              <a:t>The end points of the load line are: </a:t>
            </a:r>
          </a:p>
        </p:txBody>
      </p:sp>
      <p:pic>
        <p:nvPicPr>
          <p:cNvPr id="11" name="Picture 6">
            <a:extLst>
              <a:ext uri="{FF2B5EF4-FFF2-40B4-BE49-F238E27FC236}">
                <a16:creationId xmlns:a16="http://schemas.microsoft.com/office/drawing/2014/main" id="{B289DA2D-8099-4590-8730-5B817815B58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666" b="5000"/>
          <a:stretch>
            <a:fillRect/>
          </a:stretch>
        </p:blipFill>
        <p:spPr bwMode="auto">
          <a:xfrm>
            <a:off x="4038600" y="1496526"/>
            <a:ext cx="4343400" cy="2702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a:extLst>
              <a:ext uri="{FF2B5EF4-FFF2-40B4-BE49-F238E27FC236}">
                <a16:creationId xmlns:a16="http://schemas.microsoft.com/office/drawing/2014/main" id="{5138C231-51CA-4A9C-BC9E-6E0009193728}"/>
              </a:ext>
            </a:extLst>
          </p:cNvPr>
          <p:cNvSpPr txBox="1">
            <a:spLocks noChangeArrowheads="1"/>
          </p:cNvSpPr>
          <p:nvPr/>
        </p:nvSpPr>
        <p:spPr bwMode="auto">
          <a:xfrm>
            <a:off x="228600" y="424878"/>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Circuit Values Affect the Q-Point</a:t>
            </a:r>
          </a:p>
        </p:txBody>
      </p:sp>
      <p:sp>
        <p:nvSpPr>
          <p:cNvPr id="6" name="Rectangle 5">
            <a:extLst>
              <a:ext uri="{FF2B5EF4-FFF2-40B4-BE49-F238E27FC236}">
                <a16:creationId xmlns:a16="http://schemas.microsoft.com/office/drawing/2014/main" id="{44F13B2E-C1D7-46E0-A770-DFC11BB3DBFE}"/>
              </a:ext>
            </a:extLst>
          </p:cNvPr>
          <p:cNvSpPr/>
          <p:nvPr/>
        </p:nvSpPr>
        <p:spPr>
          <a:xfrm>
            <a:off x="914400" y="1219200"/>
            <a:ext cx="8077200" cy="646331"/>
          </a:xfrm>
          <a:prstGeom prst="rect">
            <a:avLst/>
          </a:prstGeom>
        </p:spPr>
        <p:txBody>
          <a:bodyPr wrap="square">
            <a:spAutoFit/>
          </a:bodyPr>
          <a:lstStyle/>
          <a:p>
            <a:pPr marL="285750" indent="-285750">
              <a:buFont typeface="Arial" panose="020B0604020202020204" pitchFamily="34" charset="0"/>
              <a:buChar char="•"/>
              <a:defRPr/>
            </a:pPr>
            <a:r>
              <a:rPr lang="en-GB" b="1" dirty="0">
                <a:latin typeface="+mj-lt"/>
                <a:cs typeface="Arial" charset="0"/>
              </a:rPr>
              <a:t>If the level of </a:t>
            </a:r>
            <a:r>
              <a:rPr lang="en-GB" b="1" i="1" dirty="0">
                <a:latin typeface="+mj-lt"/>
                <a:cs typeface="Arial" charset="0"/>
              </a:rPr>
              <a:t>I</a:t>
            </a:r>
            <a:r>
              <a:rPr lang="en-GB" sz="1600" b="1" i="1" dirty="0">
                <a:latin typeface="+mj-lt"/>
                <a:cs typeface="Arial" charset="0"/>
              </a:rPr>
              <a:t>B</a:t>
            </a:r>
            <a:r>
              <a:rPr lang="en-GB" b="1" i="1" dirty="0">
                <a:latin typeface="+mj-lt"/>
                <a:cs typeface="Arial" charset="0"/>
              </a:rPr>
              <a:t> is changed by varying the value of R</a:t>
            </a:r>
            <a:r>
              <a:rPr lang="en-GB" sz="1600" b="1" i="1" dirty="0">
                <a:latin typeface="+mj-lt"/>
                <a:cs typeface="Arial" charset="0"/>
              </a:rPr>
              <a:t>B</a:t>
            </a:r>
            <a:r>
              <a:rPr lang="en-GB" b="1" i="1" dirty="0">
                <a:latin typeface="+mj-lt"/>
                <a:cs typeface="Arial" charset="0"/>
              </a:rPr>
              <a:t> the Q-point moves up or</a:t>
            </a:r>
          </a:p>
          <a:p>
            <a:pPr>
              <a:defRPr/>
            </a:pPr>
            <a:r>
              <a:rPr lang="en-GB" b="1" dirty="0">
                <a:latin typeface="+mj-lt"/>
                <a:cs typeface="Arial" charset="0"/>
              </a:rPr>
              <a:t>down the load line</a:t>
            </a:r>
          </a:p>
        </p:txBody>
      </p:sp>
      <p:pic>
        <p:nvPicPr>
          <p:cNvPr id="7" name="Picture 6">
            <a:extLst>
              <a:ext uri="{FF2B5EF4-FFF2-40B4-BE49-F238E27FC236}">
                <a16:creationId xmlns:a16="http://schemas.microsoft.com/office/drawing/2014/main" id="{3FF09438-69C0-4785-BDDE-4E7D6E63A6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3334"/>
          <a:stretch>
            <a:fillRect/>
          </a:stretch>
        </p:blipFill>
        <p:spPr bwMode="auto">
          <a:xfrm>
            <a:off x="1284840" y="1875409"/>
            <a:ext cx="6574320" cy="4237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5">
            <a:extLst>
              <a:ext uri="{FF2B5EF4-FFF2-40B4-BE49-F238E27FC236}">
                <a16:creationId xmlns:a16="http://schemas.microsoft.com/office/drawing/2014/main" id="{5C4E7086-7082-44BA-8699-9D741A6184D4}"/>
              </a:ext>
            </a:extLst>
          </p:cNvPr>
          <p:cNvSpPr txBox="1">
            <a:spLocks noChangeArrowheads="1"/>
          </p:cNvSpPr>
          <p:nvPr/>
        </p:nvSpPr>
        <p:spPr bwMode="auto">
          <a:xfrm>
            <a:off x="304800" y="3048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Circuit Values Affect the Q-Point</a:t>
            </a:r>
          </a:p>
        </p:txBody>
      </p:sp>
      <p:sp>
        <p:nvSpPr>
          <p:cNvPr id="7" name="Rectangle 6">
            <a:extLst>
              <a:ext uri="{FF2B5EF4-FFF2-40B4-BE49-F238E27FC236}">
                <a16:creationId xmlns:a16="http://schemas.microsoft.com/office/drawing/2014/main" id="{5AC77BCD-DE72-422A-95B0-758BC4A7E3E7}"/>
              </a:ext>
            </a:extLst>
          </p:cNvPr>
          <p:cNvSpPr/>
          <p:nvPr/>
        </p:nvSpPr>
        <p:spPr>
          <a:xfrm>
            <a:off x="876300" y="1051278"/>
            <a:ext cx="7810500" cy="400110"/>
          </a:xfrm>
          <a:prstGeom prst="rect">
            <a:avLst/>
          </a:prstGeom>
        </p:spPr>
        <p:txBody>
          <a:bodyPr wrap="square">
            <a:spAutoFit/>
          </a:bodyPr>
          <a:lstStyle/>
          <a:p>
            <a:pPr marL="285750" indent="-285750">
              <a:buFont typeface="Arial" panose="020B0604020202020204" pitchFamily="34" charset="0"/>
              <a:buChar char="•"/>
              <a:defRPr/>
            </a:pPr>
            <a:r>
              <a:rPr lang="en-GB" sz="2000" b="1" dirty="0">
                <a:latin typeface="+mj-lt"/>
                <a:cs typeface="Arial" charset="0"/>
              </a:rPr>
              <a:t>Effect of increasing levels of </a:t>
            </a:r>
            <a:r>
              <a:rPr lang="en-GB" sz="2000" b="1" i="1" dirty="0">
                <a:latin typeface="+mj-lt"/>
                <a:cs typeface="Arial" charset="0"/>
              </a:rPr>
              <a:t>R</a:t>
            </a:r>
            <a:r>
              <a:rPr lang="en-GB" sz="2000" b="1" i="1" baseline="-25000" dirty="0">
                <a:latin typeface="+mj-lt"/>
                <a:cs typeface="Arial" charset="0"/>
              </a:rPr>
              <a:t>C</a:t>
            </a:r>
            <a:r>
              <a:rPr lang="en-GB" sz="2000" b="1" i="1" dirty="0">
                <a:latin typeface="+mj-lt"/>
                <a:cs typeface="Arial" charset="0"/>
              </a:rPr>
              <a:t> on the load </a:t>
            </a:r>
            <a:r>
              <a:rPr lang="en-GB" sz="2000" b="1" dirty="0">
                <a:latin typeface="+mj-lt"/>
                <a:cs typeface="Arial" charset="0"/>
              </a:rPr>
              <a:t>line and </a:t>
            </a:r>
            <a:r>
              <a:rPr lang="en-GB" sz="2000" b="1" i="1" dirty="0">
                <a:latin typeface="+mj-lt"/>
                <a:cs typeface="Arial" charset="0"/>
              </a:rPr>
              <a:t>Q-point.</a:t>
            </a:r>
            <a:endParaRPr lang="en-GB" sz="2000" b="1" dirty="0">
              <a:latin typeface="+mj-lt"/>
              <a:cs typeface="Arial" charset="0"/>
            </a:endParaRPr>
          </a:p>
        </p:txBody>
      </p:sp>
      <p:pic>
        <p:nvPicPr>
          <p:cNvPr id="8" name="Picture 6">
            <a:extLst>
              <a:ext uri="{FF2B5EF4-FFF2-40B4-BE49-F238E27FC236}">
                <a16:creationId xmlns:a16="http://schemas.microsoft.com/office/drawing/2014/main" id="{B61B3E41-8D6B-457F-A6B7-5EAD8880AC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3334"/>
          <a:stretch>
            <a:fillRect/>
          </a:stretch>
        </p:blipFill>
        <p:spPr bwMode="auto">
          <a:xfrm>
            <a:off x="1104900" y="1640242"/>
            <a:ext cx="6456082" cy="4160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Text Box 9">
            <a:extLst>
              <a:ext uri="{FF2B5EF4-FFF2-40B4-BE49-F238E27FC236}">
                <a16:creationId xmlns:a16="http://schemas.microsoft.com/office/drawing/2014/main" id="{0A8F5B85-0086-4066-98A5-99940CD466EB}"/>
              </a:ext>
            </a:extLst>
          </p:cNvPr>
          <p:cNvSpPr txBox="1">
            <a:spLocks noChangeArrowheads="1"/>
          </p:cNvSpPr>
          <p:nvPr/>
        </p:nvSpPr>
        <p:spPr bwMode="auto">
          <a:xfrm>
            <a:off x="304800" y="3048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Circuit Values Affect the Q-Point</a:t>
            </a:r>
          </a:p>
        </p:txBody>
      </p:sp>
      <p:sp>
        <p:nvSpPr>
          <p:cNvPr id="5" name="Rectangle 4">
            <a:extLst>
              <a:ext uri="{FF2B5EF4-FFF2-40B4-BE49-F238E27FC236}">
                <a16:creationId xmlns:a16="http://schemas.microsoft.com/office/drawing/2014/main" id="{77FD881D-B275-4C76-B11F-37F59A977BFB}"/>
              </a:ext>
            </a:extLst>
          </p:cNvPr>
          <p:cNvSpPr/>
          <p:nvPr/>
        </p:nvSpPr>
        <p:spPr>
          <a:xfrm>
            <a:off x="1247422" y="1117274"/>
            <a:ext cx="7591778" cy="369332"/>
          </a:xfrm>
          <a:prstGeom prst="rect">
            <a:avLst/>
          </a:prstGeom>
        </p:spPr>
        <p:txBody>
          <a:bodyPr wrap="square">
            <a:spAutoFit/>
          </a:bodyPr>
          <a:lstStyle/>
          <a:p>
            <a:pPr marL="285750" indent="-285750">
              <a:buFont typeface="Arial" panose="020B0604020202020204" pitchFamily="34" charset="0"/>
              <a:buChar char="•"/>
              <a:defRPr/>
            </a:pPr>
            <a:r>
              <a:rPr lang="en-GB" b="1" dirty="0">
                <a:latin typeface="+mj-lt"/>
                <a:cs typeface="Arial" charset="0"/>
              </a:rPr>
              <a:t>Effect of lower values of </a:t>
            </a:r>
            <a:r>
              <a:rPr lang="en-GB" b="1" i="1" dirty="0">
                <a:latin typeface="+mj-lt"/>
                <a:cs typeface="Arial" charset="0"/>
              </a:rPr>
              <a:t>V</a:t>
            </a:r>
            <a:r>
              <a:rPr lang="en-GB" sz="1600" b="1" i="1" baseline="-25000" dirty="0">
                <a:latin typeface="+mj-lt"/>
                <a:cs typeface="Arial" charset="0"/>
              </a:rPr>
              <a:t>CC</a:t>
            </a:r>
            <a:r>
              <a:rPr lang="en-GB" b="1" i="1" dirty="0">
                <a:latin typeface="+mj-lt"/>
                <a:cs typeface="Arial" charset="0"/>
              </a:rPr>
              <a:t> on the load line </a:t>
            </a:r>
            <a:r>
              <a:rPr lang="en-GB" b="1" dirty="0">
                <a:latin typeface="+mj-lt"/>
                <a:cs typeface="Arial" charset="0"/>
              </a:rPr>
              <a:t>and </a:t>
            </a:r>
            <a:r>
              <a:rPr lang="en-GB" b="1" i="1" dirty="0">
                <a:latin typeface="+mj-lt"/>
                <a:cs typeface="Arial" charset="0"/>
              </a:rPr>
              <a:t>Q-point.</a:t>
            </a:r>
            <a:endParaRPr lang="en-GB" b="1" dirty="0">
              <a:latin typeface="+mj-lt"/>
              <a:cs typeface="Arial" charset="0"/>
            </a:endParaRPr>
          </a:p>
        </p:txBody>
      </p:sp>
      <p:pic>
        <p:nvPicPr>
          <p:cNvPr id="6" name="Picture 6">
            <a:extLst>
              <a:ext uri="{FF2B5EF4-FFF2-40B4-BE49-F238E27FC236}">
                <a16:creationId xmlns:a16="http://schemas.microsoft.com/office/drawing/2014/main" id="{0DC121BD-B466-4707-9FC7-730CFBB9BF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3334"/>
          <a:stretch>
            <a:fillRect/>
          </a:stretch>
        </p:blipFill>
        <p:spPr bwMode="auto">
          <a:xfrm>
            <a:off x="1247422" y="1663374"/>
            <a:ext cx="6019800" cy="3879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EB2838CA-0F73-40EB-9528-0EC87429B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7" y="633413"/>
            <a:ext cx="6943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a:extLst>
              <a:ext uri="{FF2B5EF4-FFF2-40B4-BE49-F238E27FC236}">
                <a16:creationId xmlns:a16="http://schemas.microsoft.com/office/drawing/2014/main" id="{8A6CDB2C-ABCD-4BF3-AFE4-B2DC2B08E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 y="614363"/>
            <a:ext cx="10382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a:extLst>
              <a:ext uri="{FF2B5EF4-FFF2-40B4-BE49-F238E27FC236}">
                <a16:creationId xmlns:a16="http://schemas.microsoft.com/office/drawing/2014/main" id="{19B2D842-644E-4587-B9D3-71F9B27754D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48262" y="1485900"/>
            <a:ext cx="4333083"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8C8E4D3C-B31F-4FCB-B4DA-AD05D36C6F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59" y="1717146"/>
            <a:ext cx="31051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a:extLst>
              <a:ext uri="{FF2B5EF4-FFF2-40B4-BE49-F238E27FC236}">
                <a16:creationId xmlns:a16="http://schemas.microsoft.com/office/drawing/2014/main" id="{30BB5A3D-4EB0-48E1-8FF9-69695B0E59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859" y="2219501"/>
            <a:ext cx="22764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a:extLst>
              <a:ext uri="{FF2B5EF4-FFF2-40B4-BE49-F238E27FC236}">
                <a16:creationId xmlns:a16="http://schemas.microsoft.com/office/drawing/2014/main" id="{7F25E2B1-2176-4704-81EB-1F4A518D4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859" y="2891278"/>
            <a:ext cx="28575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a:extLst>
              <a:ext uri="{FF2B5EF4-FFF2-40B4-BE49-F238E27FC236}">
                <a16:creationId xmlns:a16="http://schemas.microsoft.com/office/drawing/2014/main" id="{BA786A4F-509F-4B66-8F96-6E7B0EBDE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383" y="3649220"/>
            <a:ext cx="1628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a:extLst>
              <a:ext uri="{FF2B5EF4-FFF2-40B4-BE49-F238E27FC236}">
                <a16:creationId xmlns:a16="http://schemas.microsoft.com/office/drawing/2014/main" id="{C41B5D5F-7B3D-44CB-A499-629FBBEFFD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655" y="4201670"/>
            <a:ext cx="4238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8"/>
                                        </p:tgtEl>
                                        <p:attrNameLst>
                                          <p:attrName>style.visibility</p:attrName>
                                        </p:attrNameLst>
                                      </p:cBhvr>
                                      <p:to>
                                        <p:strVal val="visible"/>
                                      </p:to>
                                    </p:set>
                                    <p:anim calcmode="lin" valueType="num">
                                      <p:cBhvr additive="base">
                                        <p:cTn id="13" dur="500" fill="hold"/>
                                        <p:tgtEl>
                                          <p:spTgt spid="33798"/>
                                        </p:tgtEl>
                                        <p:attrNameLst>
                                          <p:attrName>ppt_x</p:attrName>
                                        </p:attrNameLst>
                                      </p:cBhvr>
                                      <p:tavLst>
                                        <p:tav tm="0">
                                          <p:val>
                                            <p:strVal val="#ppt_x"/>
                                          </p:val>
                                        </p:tav>
                                        <p:tav tm="100000">
                                          <p:val>
                                            <p:strVal val="#ppt_x"/>
                                          </p:val>
                                        </p:tav>
                                      </p:tavLst>
                                    </p:anim>
                                    <p:anim calcmode="lin" valueType="num">
                                      <p:cBhvr additive="base">
                                        <p:cTn id="14"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gtEl>
                                        <p:attrNameLst>
                                          <p:attrName>style.visibility</p:attrName>
                                        </p:attrNameLst>
                                      </p:cBhvr>
                                      <p:to>
                                        <p:strVal val="visible"/>
                                      </p:to>
                                    </p:set>
                                    <p:anim calcmode="lin" valueType="num">
                                      <p:cBhvr additive="base">
                                        <p:cTn id="19" dur="500" fill="hold"/>
                                        <p:tgtEl>
                                          <p:spTgt spid="33799"/>
                                        </p:tgtEl>
                                        <p:attrNameLst>
                                          <p:attrName>ppt_x</p:attrName>
                                        </p:attrNameLst>
                                      </p:cBhvr>
                                      <p:tavLst>
                                        <p:tav tm="0">
                                          <p:val>
                                            <p:strVal val="#ppt_x"/>
                                          </p:val>
                                        </p:tav>
                                        <p:tav tm="100000">
                                          <p:val>
                                            <p:strVal val="#ppt_x"/>
                                          </p:val>
                                        </p:tav>
                                      </p:tavLst>
                                    </p:anim>
                                    <p:anim calcmode="lin" valueType="num">
                                      <p:cBhvr additive="base">
                                        <p:cTn id="20" dur="500" fill="hold"/>
                                        <p:tgtEl>
                                          <p:spTgt spid="3379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800"/>
                                        </p:tgtEl>
                                        <p:attrNameLst>
                                          <p:attrName>style.visibility</p:attrName>
                                        </p:attrNameLst>
                                      </p:cBhvr>
                                      <p:to>
                                        <p:strVal val="visible"/>
                                      </p:to>
                                    </p:set>
                                    <p:anim calcmode="lin" valueType="num">
                                      <p:cBhvr additive="base">
                                        <p:cTn id="25" dur="500" fill="hold"/>
                                        <p:tgtEl>
                                          <p:spTgt spid="33800"/>
                                        </p:tgtEl>
                                        <p:attrNameLst>
                                          <p:attrName>ppt_x</p:attrName>
                                        </p:attrNameLst>
                                      </p:cBhvr>
                                      <p:tavLst>
                                        <p:tav tm="0">
                                          <p:val>
                                            <p:strVal val="#ppt_x"/>
                                          </p:val>
                                        </p:tav>
                                        <p:tav tm="100000">
                                          <p:val>
                                            <p:strVal val="#ppt_x"/>
                                          </p:val>
                                        </p:tav>
                                      </p:tavLst>
                                    </p:anim>
                                    <p:anim calcmode="lin" valueType="num">
                                      <p:cBhvr additive="base">
                                        <p:cTn id="26" dur="500" fill="hold"/>
                                        <p:tgtEl>
                                          <p:spTgt spid="3380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801"/>
                                        </p:tgtEl>
                                        <p:attrNameLst>
                                          <p:attrName>style.visibility</p:attrName>
                                        </p:attrNameLst>
                                      </p:cBhvr>
                                      <p:to>
                                        <p:strVal val="visible"/>
                                      </p:to>
                                    </p:set>
                                    <p:anim calcmode="lin" valueType="num">
                                      <p:cBhvr additive="base">
                                        <p:cTn id="31" dur="500" fill="hold"/>
                                        <p:tgtEl>
                                          <p:spTgt spid="33801"/>
                                        </p:tgtEl>
                                        <p:attrNameLst>
                                          <p:attrName>ppt_x</p:attrName>
                                        </p:attrNameLst>
                                      </p:cBhvr>
                                      <p:tavLst>
                                        <p:tav tm="0">
                                          <p:val>
                                            <p:strVal val="#ppt_x"/>
                                          </p:val>
                                        </p:tav>
                                        <p:tav tm="100000">
                                          <p:val>
                                            <p:strVal val="#ppt_x"/>
                                          </p:val>
                                        </p:tav>
                                      </p:tavLst>
                                    </p:anim>
                                    <p:anim calcmode="lin" valueType="num">
                                      <p:cBhvr additive="base">
                                        <p:cTn id="32" dur="500" fill="hold"/>
                                        <p:tgtEl>
                                          <p:spTgt spid="33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a:extLst>
              <a:ext uri="{FF2B5EF4-FFF2-40B4-BE49-F238E27FC236}">
                <a16:creationId xmlns:a16="http://schemas.microsoft.com/office/drawing/2014/main" id="{AF7A1B0B-6583-4600-BF67-EF46F6EB2EE7}"/>
              </a:ext>
            </a:extLst>
          </p:cNvPr>
          <p:cNvSpPr>
            <a:spLocks noGrp="1" noChangeArrowheads="1"/>
          </p:cNvSpPr>
          <p:nvPr>
            <p:ph type="body" idx="1"/>
          </p:nvPr>
        </p:nvSpPr>
        <p:spPr>
          <a:xfrm>
            <a:off x="1257300" y="1333500"/>
            <a:ext cx="7010400" cy="4525963"/>
          </a:xfrm>
        </p:spPr>
        <p:txBody>
          <a:bodyPr>
            <a:normAutofit/>
          </a:bodyPr>
          <a:lstStyle/>
          <a:p>
            <a:pPr>
              <a:buFontTx/>
              <a:buNone/>
            </a:pPr>
            <a:r>
              <a:rPr lang="en-US" altLang="en-US" dirty="0">
                <a:latin typeface="Times New Roman" panose="02020603050405020304" pitchFamily="18" charset="0"/>
                <a:cs typeface="Times New Roman" panose="02020603050405020304" pitchFamily="18" charset="0"/>
              </a:rPr>
              <a:t>For the Emitter Stabilized Bias Configuration:</a:t>
            </a:r>
          </a:p>
          <a:p>
            <a:r>
              <a:rPr lang="en-US" altLang="en-US" dirty="0">
                <a:latin typeface="Times New Roman" panose="02020603050405020304" pitchFamily="18" charset="0"/>
                <a:cs typeface="Times New Roman" panose="02020603050405020304" pitchFamily="18" charset="0"/>
              </a:rPr>
              <a:t>Draw Equivalent Input circuit</a:t>
            </a:r>
          </a:p>
          <a:p>
            <a:r>
              <a:rPr lang="en-US" altLang="en-US" dirty="0">
                <a:latin typeface="Times New Roman" panose="02020603050405020304" pitchFamily="18" charset="0"/>
                <a:cs typeface="Times New Roman" panose="02020603050405020304" pitchFamily="18" charset="0"/>
              </a:rPr>
              <a:t>Draw</a:t>
            </a:r>
            <a:r>
              <a:rPr lang="en-US" altLang="ii-CN"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Equivalent Output circuit</a:t>
            </a:r>
          </a:p>
          <a:p>
            <a:r>
              <a:rPr lang="en-US" altLang="en-US" dirty="0">
                <a:latin typeface="Times New Roman" panose="02020603050405020304" pitchFamily="18" charset="0"/>
                <a:cs typeface="Times New Roman" panose="02020603050405020304" pitchFamily="18" charset="0"/>
              </a:rPr>
              <a:t>Write necessary KVL and KCL Equations</a:t>
            </a:r>
          </a:p>
          <a:p>
            <a:r>
              <a:rPr lang="en-US" altLang="en-US" dirty="0">
                <a:latin typeface="Times New Roman" panose="02020603050405020304" pitchFamily="18" charset="0"/>
                <a:cs typeface="Times New Roman" panose="02020603050405020304" pitchFamily="18" charset="0"/>
              </a:rPr>
              <a:t>Determine the Quiescent Operating Point</a:t>
            </a:r>
          </a:p>
          <a:p>
            <a:pPr lvl="1"/>
            <a:r>
              <a:rPr lang="en-US" altLang="en-US" sz="2400" dirty="0">
                <a:latin typeface="Times New Roman" panose="02020603050405020304" pitchFamily="18" charset="0"/>
                <a:cs typeface="Times New Roman" panose="02020603050405020304" pitchFamily="18" charset="0"/>
              </a:rPr>
              <a:t>Graphical Solution using Load lines</a:t>
            </a:r>
          </a:p>
          <a:p>
            <a:pPr lvl="1"/>
            <a:r>
              <a:rPr lang="en-US" altLang="en-US" sz="2400" dirty="0">
                <a:latin typeface="Times New Roman" panose="02020603050405020304" pitchFamily="18" charset="0"/>
                <a:cs typeface="Times New Roman" panose="02020603050405020304" pitchFamily="18" charset="0"/>
              </a:rPr>
              <a:t>Computational Analysis</a:t>
            </a:r>
          </a:p>
          <a:p>
            <a:r>
              <a:rPr lang="en-US" altLang="en-US" dirty="0">
                <a:latin typeface="Times New Roman" panose="02020603050405020304" pitchFamily="18" charset="0"/>
                <a:cs typeface="Times New Roman" panose="02020603050405020304" pitchFamily="18" charset="0"/>
              </a:rPr>
              <a:t>Design and test design using a computer simulation</a:t>
            </a:r>
          </a:p>
          <a:p>
            <a:pPr lvl="1"/>
            <a:endParaRPr lang="en-US" altLang="en-US" sz="2400" dirty="0">
              <a:latin typeface="Times New Roman" panose="02020603050405020304" pitchFamily="18" charset="0"/>
              <a:cs typeface="Times New Roman" panose="02020603050405020304" pitchFamily="18" charset="0"/>
            </a:endParaRPr>
          </a:p>
        </p:txBody>
      </p:sp>
      <p:sp>
        <p:nvSpPr>
          <p:cNvPr id="9" name="Text Box 11">
            <a:extLst>
              <a:ext uri="{FF2B5EF4-FFF2-40B4-BE49-F238E27FC236}">
                <a16:creationId xmlns:a16="http://schemas.microsoft.com/office/drawing/2014/main" id="{DDB3B40B-0BBB-4C82-9E2F-67B2911331C8}"/>
              </a:ext>
            </a:extLst>
          </p:cNvPr>
          <p:cNvSpPr txBox="1">
            <a:spLocks noChangeArrowheads="1"/>
          </p:cNvSpPr>
          <p:nvPr/>
        </p:nvSpPr>
        <p:spPr bwMode="auto">
          <a:xfrm>
            <a:off x="304800" y="41116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Emitter-Stabilized Bias Circuit</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Text Box 11">
            <a:extLst>
              <a:ext uri="{FF2B5EF4-FFF2-40B4-BE49-F238E27FC236}">
                <a16:creationId xmlns:a16="http://schemas.microsoft.com/office/drawing/2014/main" id="{E76C85E8-8707-49EF-9070-7AA6F87A9589}"/>
              </a:ext>
            </a:extLst>
          </p:cNvPr>
          <p:cNvSpPr txBox="1">
            <a:spLocks noChangeArrowheads="1"/>
          </p:cNvSpPr>
          <p:nvPr/>
        </p:nvSpPr>
        <p:spPr bwMode="auto">
          <a:xfrm>
            <a:off x="304800" y="276225"/>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Emitter-Stabilized Bias Circuit</a:t>
            </a:r>
          </a:p>
        </p:txBody>
      </p:sp>
      <p:sp>
        <p:nvSpPr>
          <p:cNvPr id="21508" name="Rectangle 19">
            <a:extLst>
              <a:ext uri="{FF2B5EF4-FFF2-40B4-BE49-F238E27FC236}">
                <a16:creationId xmlns:a16="http://schemas.microsoft.com/office/drawing/2014/main" id="{1FF92613-A538-4479-9A5A-9531004AF372}"/>
              </a:ext>
            </a:extLst>
          </p:cNvPr>
          <p:cNvSpPr>
            <a:spLocks noChangeArrowheads="1"/>
          </p:cNvSpPr>
          <p:nvPr/>
        </p:nvSpPr>
        <p:spPr bwMode="auto">
          <a:xfrm>
            <a:off x="838200" y="1184701"/>
            <a:ext cx="7734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342900" indent="-342900">
              <a:spcBef>
                <a:spcPct val="50000"/>
              </a:spcBef>
              <a:buClrTx/>
            </a:pPr>
            <a:r>
              <a:rPr lang="en-US" altLang="en-US" sz="2400" b="1" dirty="0">
                <a:latin typeface="Times New Roman" panose="02020603050405020304" pitchFamily="18" charset="0"/>
              </a:rPr>
              <a:t>Adding a resistor (R</a:t>
            </a:r>
            <a:r>
              <a:rPr lang="en-US" altLang="en-US" sz="2400" b="1" baseline="-25000" dirty="0">
                <a:latin typeface="Times New Roman" panose="02020603050405020304" pitchFamily="18" charset="0"/>
              </a:rPr>
              <a:t>E</a:t>
            </a:r>
            <a:r>
              <a:rPr lang="en-US" altLang="en-US" sz="2400" b="1" dirty="0">
                <a:latin typeface="Times New Roman" panose="02020603050405020304" pitchFamily="18" charset="0"/>
              </a:rPr>
              <a:t>) to the emitter circuit stabilizes the bias circuit over fixed bias</a:t>
            </a:r>
          </a:p>
        </p:txBody>
      </p:sp>
      <p:pic>
        <p:nvPicPr>
          <p:cNvPr id="8" name="Picture 8">
            <a:extLst>
              <a:ext uri="{FF2B5EF4-FFF2-40B4-BE49-F238E27FC236}">
                <a16:creationId xmlns:a16="http://schemas.microsoft.com/office/drawing/2014/main" id="{D95D074A-BD9A-4B82-A7B4-EC2D7499D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07806" y="2400300"/>
            <a:ext cx="3697544" cy="2971800"/>
          </a:xfrm>
          <a:prstGeom prst="rect">
            <a:avLst/>
          </a:prstGeom>
          <a:noFill/>
          <a:ln/>
        </p:spPr>
      </p:pic>
      <p:pic>
        <p:nvPicPr>
          <p:cNvPr id="3" name="Picture 2">
            <a:extLst>
              <a:ext uri="{FF2B5EF4-FFF2-40B4-BE49-F238E27FC236}">
                <a16:creationId xmlns:a16="http://schemas.microsoft.com/office/drawing/2014/main" id="{5C0194E7-BCCC-4341-8B27-AF2E2ACBEA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257800" y="2128496"/>
            <a:ext cx="2286000" cy="3211286"/>
          </a:xfrm>
          <a:prstGeom prst="rect">
            <a:avLst/>
          </a:prstGeom>
        </p:spPr>
      </p:pic>
      <p:sp>
        <p:nvSpPr>
          <p:cNvPr id="12" name="TextBox 11">
            <a:extLst>
              <a:ext uri="{FF2B5EF4-FFF2-40B4-BE49-F238E27FC236}">
                <a16:creationId xmlns:a16="http://schemas.microsoft.com/office/drawing/2014/main" id="{EE1E4984-1B33-4A75-87F5-B892AAFDBA1D}"/>
              </a:ext>
            </a:extLst>
          </p:cNvPr>
          <p:cNvSpPr txBox="1"/>
          <p:nvPr/>
        </p:nvSpPr>
        <p:spPr>
          <a:xfrm>
            <a:off x="1181100" y="5421537"/>
            <a:ext cx="369754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BJT bias circuit with emitter resistor</a:t>
            </a:r>
          </a:p>
        </p:txBody>
      </p:sp>
      <p:sp>
        <p:nvSpPr>
          <p:cNvPr id="13" name="TextBox 12">
            <a:extLst>
              <a:ext uri="{FF2B5EF4-FFF2-40B4-BE49-F238E27FC236}">
                <a16:creationId xmlns:a16="http://schemas.microsoft.com/office/drawing/2014/main" id="{2B256508-2ED0-4CB7-BE77-5FAA5C9274C1}"/>
              </a:ext>
            </a:extLst>
          </p:cNvPr>
          <p:cNvSpPr txBox="1"/>
          <p:nvPr/>
        </p:nvSpPr>
        <p:spPr>
          <a:xfrm>
            <a:off x="5683956" y="5421537"/>
            <a:ext cx="2286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DC equivalent circuit</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5">
            <a:extLst>
              <a:ext uri="{FF2B5EF4-FFF2-40B4-BE49-F238E27FC236}">
                <a16:creationId xmlns:a16="http://schemas.microsoft.com/office/drawing/2014/main" id="{D208E36D-5C01-44B8-92FB-3824045CFD51}"/>
              </a:ext>
            </a:extLst>
          </p:cNvPr>
          <p:cNvSpPr txBox="1">
            <a:spLocks noChangeArrowheads="1"/>
          </p:cNvSpPr>
          <p:nvPr/>
        </p:nvSpPr>
        <p:spPr bwMode="auto">
          <a:xfrm>
            <a:off x="228600" y="483394"/>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Base-Emitter Loop</a:t>
            </a:r>
            <a:r>
              <a:rPr lang="en-US" sz="3600" dirty="0">
                <a:solidFill>
                  <a:srgbClr val="FFC000"/>
                </a:solidFill>
                <a:latin typeface="Times New Roman" pitchFamily="18" charset="0"/>
                <a:cs typeface="+mn-cs"/>
              </a:rPr>
              <a:t> </a:t>
            </a:r>
            <a:endParaRPr lang="en-US" sz="3600" b="1" dirty="0">
              <a:solidFill>
                <a:srgbClr val="FFC000"/>
              </a:solidFill>
              <a:latin typeface="Times New Roman" pitchFamily="18" charset="0"/>
              <a:cs typeface="+mn-cs"/>
            </a:endParaRPr>
          </a:p>
        </p:txBody>
      </p:sp>
      <p:sp>
        <p:nvSpPr>
          <p:cNvPr id="22532" name="Text Box 37">
            <a:extLst>
              <a:ext uri="{FF2B5EF4-FFF2-40B4-BE49-F238E27FC236}">
                <a16:creationId xmlns:a16="http://schemas.microsoft.com/office/drawing/2014/main" id="{C1D0EA1F-594D-4480-A24C-885E39BE72DF}"/>
              </a:ext>
            </a:extLst>
          </p:cNvPr>
          <p:cNvSpPr txBox="1">
            <a:spLocks noChangeArrowheads="1"/>
          </p:cNvSpPr>
          <p:nvPr/>
        </p:nvSpPr>
        <p:spPr bwMode="auto">
          <a:xfrm>
            <a:off x="571500" y="1600200"/>
            <a:ext cx="426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b="1" dirty="0">
                <a:solidFill>
                  <a:schemeClr val="accent2"/>
                </a:solidFill>
                <a:latin typeface="Times New Roman" panose="02020603050405020304" pitchFamily="18" charset="0"/>
              </a:rPr>
              <a:t>From Kirchhoff’s voltage law:</a:t>
            </a:r>
          </a:p>
        </p:txBody>
      </p:sp>
      <p:graphicFrame>
        <p:nvGraphicFramePr>
          <p:cNvPr id="22534" name="Object 40">
            <a:extLst>
              <a:ext uri="{FF2B5EF4-FFF2-40B4-BE49-F238E27FC236}">
                <a16:creationId xmlns:a16="http://schemas.microsoft.com/office/drawing/2014/main" id="{2FB62E2B-E8DF-4BE2-B040-DC70EB77D32A}"/>
              </a:ext>
            </a:extLst>
          </p:cNvPr>
          <p:cNvGraphicFramePr>
            <a:graphicFrameLocks noChangeAspect="1"/>
          </p:cNvGraphicFramePr>
          <p:nvPr/>
        </p:nvGraphicFramePr>
        <p:xfrm>
          <a:off x="6886575" y="4452938"/>
          <a:ext cx="169863" cy="319087"/>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22534" name="Object 40">
                        <a:extLst>
                          <a:ext uri="{FF2B5EF4-FFF2-40B4-BE49-F238E27FC236}">
                            <a16:creationId xmlns:a16="http://schemas.microsoft.com/office/drawing/2014/main" id="{2FB62E2B-E8DF-4BE2-B040-DC70EB77D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575" y="4452938"/>
                        <a:ext cx="169863"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2535" name="Object 42">
                <a:extLst>
                  <a:ext uri="{FF2B5EF4-FFF2-40B4-BE49-F238E27FC236}">
                    <a16:creationId xmlns:a16="http://schemas.microsoft.com/office/drawing/2014/main" id="{5383AC34-FDAA-4DB1-9CC3-6064CAA097E2}"/>
                  </a:ext>
                </a:extLst>
              </p:cNvPr>
              <p:cNvSpPr txBox="1"/>
              <p:nvPr/>
            </p:nvSpPr>
            <p:spPr bwMode="auto">
              <a:xfrm>
                <a:off x="1273014" y="3140075"/>
                <a:ext cx="2978898" cy="4762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B</m:t>
                          </m:r>
                        </m:sub>
                      </m:sSub>
                      <m:r>
                        <a:rPr lang="en-US" i="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0</m:t>
                      </m:r>
                    </m:oMath>
                  </m:oMathPara>
                </a14:m>
                <a:endParaRPr lang="en-US" dirty="0"/>
              </a:p>
            </p:txBody>
          </p:sp>
        </mc:Choice>
        <mc:Fallback xmlns="">
          <p:sp>
            <p:nvSpPr>
              <p:cNvPr id="22535" name="Object 42">
                <a:extLst>
                  <a:ext uri="{FF2B5EF4-FFF2-40B4-BE49-F238E27FC236}">
                    <a16:creationId xmlns:a16="http://schemas.microsoft.com/office/drawing/2014/main" id="{5383AC34-FDAA-4DB1-9CC3-6064CAA097E2}"/>
                  </a:ext>
                </a:extLst>
              </p:cNvPr>
              <p:cNvSpPr txBox="1">
                <a:spLocks noRot="1" noChangeAspect="1" noMove="1" noResize="1" noEditPoints="1" noAdjustHandles="1" noChangeArrowheads="1" noChangeShapeType="1" noTextEdit="1"/>
              </p:cNvSpPr>
              <p:nvPr/>
            </p:nvSpPr>
            <p:spPr bwMode="auto">
              <a:xfrm>
                <a:off x="1273014" y="3140075"/>
                <a:ext cx="2978898" cy="47625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36" name="Object 43">
                <a:extLst>
                  <a:ext uri="{FF2B5EF4-FFF2-40B4-BE49-F238E27FC236}">
                    <a16:creationId xmlns:a16="http://schemas.microsoft.com/office/drawing/2014/main" id="{FAAFCED7-BC20-4CD6-A6B4-248052A63F60}"/>
                  </a:ext>
                </a:extLst>
              </p:cNvPr>
              <p:cNvSpPr txBox="1"/>
              <p:nvPr/>
            </p:nvSpPr>
            <p:spPr bwMode="auto">
              <a:xfrm>
                <a:off x="1386887" y="2041172"/>
                <a:ext cx="2865026" cy="472194"/>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B</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BE</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E</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0</m:t>
                      </m:r>
                    </m:oMath>
                  </m:oMathPara>
                </a14:m>
                <a:endParaRPr lang="en-US" dirty="0"/>
              </a:p>
            </p:txBody>
          </p:sp>
        </mc:Choice>
        <mc:Fallback xmlns="">
          <p:sp>
            <p:nvSpPr>
              <p:cNvPr id="22536" name="Object 43">
                <a:extLst>
                  <a:ext uri="{FF2B5EF4-FFF2-40B4-BE49-F238E27FC236}">
                    <a16:creationId xmlns:a16="http://schemas.microsoft.com/office/drawing/2014/main" id="{FAAFCED7-BC20-4CD6-A6B4-248052A63F60}"/>
                  </a:ext>
                </a:extLst>
              </p:cNvPr>
              <p:cNvSpPr txBox="1">
                <a:spLocks noRot="1" noChangeAspect="1" noMove="1" noResize="1" noEditPoints="1" noAdjustHandles="1" noChangeArrowheads="1" noChangeShapeType="1" noTextEdit="1"/>
              </p:cNvSpPr>
              <p:nvPr/>
            </p:nvSpPr>
            <p:spPr bwMode="auto">
              <a:xfrm>
                <a:off x="1386887" y="2041172"/>
                <a:ext cx="2865026" cy="47219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37" name="Object 46">
                <a:extLst>
                  <a:ext uri="{FF2B5EF4-FFF2-40B4-BE49-F238E27FC236}">
                    <a16:creationId xmlns:a16="http://schemas.microsoft.com/office/drawing/2014/main" id="{5F10E725-E707-4641-88C8-7A4D2979C656}"/>
                  </a:ext>
                </a:extLst>
              </p:cNvPr>
              <p:cNvSpPr txBox="1"/>
              <p:nvPr/>
            </p:nvSpPr>
            <p:spPr bwMode="auto">
              <a:xfrm>
                <a:off x="1725572" y="4203700"/>
                <a:ext cx="1981200" cy="817562"/>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BE</m:t>
                              </m:r>
                            </m:sub>
                          </m:sSub>
                        </m:num>
                        <m:den>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B</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den>
                      </m:f>
                    </m:oMath>
                  </m:oMathPara>
                </a14:m>
                <a:endParaRPr lang="en-US" dirty="0"/>
              </a:p>
            </p:txBody>
          </p:sp>
        </mc:Choice>
        <mc:Fallback xmlns="">
          <p:sp>
            <p:nvSpPr>
              <p:cNvPr id="22537" name="Object 46">
                <a:extLst>
                  <a:ext uri="{FF2B5EF4-FFF2-40B4-BE49-F238E27FC236}">
                    <a16:creationId xmlns:a16="http://schemas.microsoft.com/office/drawing/2014/main" id="{5F10E725-E707-4641-88C8-7A4D2979C656}"/>
                  </a:ext>
                </a:extLst>
              </p:cNvPr>
              <p:cNvSpPr txBox="1">
                <a:spLocks noRot="1" noChangeAspect="1" noMove="1" noResize="1" noEditPoints="1" noAdjustHandles="1" noChangeArrowheads="1" noChangeShapeType="1" noTextEdit="1"/>
              </p:cNvSpPr>
              <p:nvPr/>
            </p:nvSpPr>
            <p:spPr bwMode="auto">
              <a:xfrm>
                <a:off x="1725572" y="4203700"/>
                <a:ext cx="1981200" cy="817562"/>
              </a:xfrm>
              <a:prstGeom prst="rect">
                <a:avLst/>
              </a:prstGeom>
              <a:blipFill>
                <a:blip r:embed="rId7"/>
                <a:stretch>
                  <a:fillRect/>
                </a:stretch>
              </a:blipFill>
              <a:ln>
                <a:noFill/>
              </a:ln>
              <a:effectLst/>
            </p:spPr>
            <p:txBody>
              <a:bodyPr/>
              <a:lstStyle/>
              <a:p>
                <a:r>
                  <a:rPr lang="en-US">
                    <a:noFill/>
                  </a:rPr>
                  <a:t> </a:t>
                </a:r>
              </a:p>
            </p:txBody>
          </p:sp>
        </mc:Fallback>
      </mc:AlternateContent>
      <p:sp>
        <p:nvSpPr>
          <p:cNvPr id="22538" name="Text Box 47">
            <a:extLst>
              <a:ext uri="{FF2B5EF4-FFF2-40B4-BE49-F238E27FC236}">
                <a16:creationId xmlns:a16="http://schemas.microsoft.com/office/drawing/2014/main" id="{E65C7EDD-7D69-4184-BC5B-68F690CAA20D}"/>
              </a:ext>
            </a:extLst>
          </p:cNvPr>
          <p:cNvSpPr txBox="1">
            <a:spLocks noChangeArrowheads="1"/>
          </p:cNvSpPr>
          <p:nvPr/>
        </p:nvSpPr>
        <p:spPr bwMode="auto">
          <a:xfrm>
            <a:off x="609601" y="25908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b="1" dirty="0">
                <a:solidFill>
                  <a:schemeClr val="accent2"/>
                </a:solidFill>
                <a:latin typeface="Times New Roman" panose="02020603050405020304" pitchFamily="18" charset="0"/>
              </a:rPr>
              <a:t>Since I</a:t>
            </a:r>
            <a:r>
              <a:rPr lang="en-US" altLang="ar-JO" sz="2000" b="1" baseline="-25000" dirty="0">
                <a:solidFill>
                  <a:schemeClr val="accent2"/>
                </a:solidFill>
                <a:latin typeface="Times New Roman" panose="02020603050405020304" pitchFamily="18" charset="0"/>
              </a:rPr>
              <a:t>E</a:t>
            </a:r>
            <a:r>
              <a:rPr lang="en-US" altLang="ar-JO" sz="2000" b="1" dirty="0">
                <a:solidFill>
                  <a:schemeClr val="accent2"/>
                </a:solidFill>
                <a:latin typeface="Times New Roman" panose="02020603050405020304" pitchFamily="18" charset="0"/>
              </a:rPr>
              <a:t> = (</a:t>
            </a:r>
            <a:r>
              <a:rPr lang="en-US" altLang="ar-JO" sz="2000" b="1" dirty="0">
                <a:solidFill>
                  <a:schemeClr val="accent2"/>
                </a:solidFill>
                <a:latin typeface="Symbol" panose="05050102010706020507" pitchFamily="18" charset="2"/>
              </a:rPr>
              <a:t>b</a:t>
            </a:r>
            <a:r>
              <a:rPr lang="en-US" altLang="ar-JO" sz="2000" b="1" dirty="0">
                <a:solidFill>
                  <a:schemeClr val="accent2"/>
                </a:solidFill>
                <a:latin typeface="Times New Roman" panose="02020603050405020304" pitchFamily="18" charset="0"/>
              </a:rPr>
              <a:t> + 1)I</a:t>
            </a:r>
            <a:r>
              <a:rPr lang="en-US" altLang="ar-JO" sz="2000" b="1" baseline="-25000" dirty="0">
                <a:solidFill>
                  <a:schemeClr val="accent2"/>
                </a:solidFill>
                <a:latin typeface="Times New Roman" panose="02020603050405020304" pitchFamily="18" charset="0"/>
              </a:rPr>
              <a:t>B</a:t>
            </a:r>
            <a:r>
              <a:rPr lang="en-US" altLang="ar-JO" sz="2000" b="1" dirty="0">
                <a:solidFill>
                  <a:schemeClr val="accent2"/>
                </a:solidFill>
                <a:latin typeface="Times New Roman" panose="02020603050405020304" pitchFamily="18" charset="0"/>
              </a:rPr>
              <a:t>:</a:t>
            </a:r>
          </a:p>
        </p:txBody>
      </p:sp>
      <p:sp>
        <p:nvSpPr>
          <p:cNvPr id="22539" name="Text Box 48">
            <a:extLst>
              <a:ext uri="{FF2B5EF4-FFF2-40B4-BE49-F238E27FC236}">
                <a16:creationId xmlns:a16="http://schemas.microsoft.com/office/drawing/2014/main" id="{62D41AD6-4B4E-4AAE-8787-2FC526289108}"/>
              </a:ext>
            </a:extLst>
          </p:cNvPr>
          <p:cNvSpPr txBox="1">
            <a:spLocks noChangeArrowheads="1"/>
          </p:cNvSpPr>
          <p:nvPr/>
        </p:nvSpPr>
        <p:spPr bwMode="auto">
          <a:xfrm>
            <a:off x="619479" y="3733447"/>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b="1" dirty="0">
                <a:solidFill>
                  <a:schemeClr val="accent2"/>
                </a:solidFill>
                <a:latin typeface="Times New Roman" panose="02020603050405020304" pitchFamily="18" charset="0"/>
              </a:rPr>
              <a:t>Solving for I</a:t>
            </a:r>
            <a:r>
              <a:rPr lang="en-US" altLang="ar-JO" sz="2000" b="1" baseline="-25000" dirty="0">
                <a:solidFill>
                  <a:schemeClr val="accent2"/>
                </a:solidFill>
                <a:latin typeface="Times New Roman" panose="02020603050405020304" pitchFamily="18" charset="0"/>
              </a:rPr>
              <a:t>B</a:t>
            </a:r>
            <a:r>
              <a:rPr lang="en-US" altLang="ar-JO" sz="2000" b="1" dirty="0">
                <a:solidFill>
                  <a:schemeClr val="accent2"/>
                </a:solidFill>
                <a:latin typeface="Times New Roman" panose="02020603050405020304" pitchFamily="18" charset="0"/>
              </a:rPr>
              <a:t>:</a:t>
            </a:r>
          </a:p>
        </p:txBody>
      </p:sp>
      <p:pic>
        <p:nvPicPr>
          <p:cNvPr id="20" name="Picture 7">
            <a:extLst>
              <a:ext uri="{FF2B5EF4-FFF2-40B4-BE49-F238E27FC236}">
                <a16:creationId xmlns:a16="http://schemas.microsoft.com/office/drawing/2014/main" id="{5DF61B28-7C4A-4D9B-A1A1-C769FC8653B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l="20961" r="22669"/>
          <a:stretch/>
        </p:blipFill>
        <p:spPr bwMode="auto">
          <a:xfrm>
            <a:off x="4797052" y="1448594"/>
            <a:ext cx="3349666" cy="3960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a:extLst>
              <a:ext uri="{FF2B5EF4-FFF2-40B4-BE49-F238E27FC236}">
                <a16:creationId xmlns:a16="http://schemas.microsoft.com/office/drawing/2014/main" id="{F281A588-8752-4713-80A4-9068D2C16D3F}"/>
              </a:ext>
            </a:extLst>
          </p:cNvPr>
          <p:cNvSpPr txBox="1">
            <a:spLocks noChangeArrowheads="1"/>
          </p:cNvSpPr>
          <p:nvPr/>
        </p:nvSpPr>
        <p:spPr bwMode="auto">
          <a:xfrm>
            <a:off x="45720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Collector-Emitter Loop</a:t>
            </a:r>
            <a:r>
              <a:rPr lang="en-US" sz="3600" dirty="0">
                <a:solidFill>
                  <a:srgbClr val="FFC000"/>
                </a:solidFill>
                <a:latin typeface="Times New Roman" pitchFamily="18" charset="0"/>
                <a:cs typeface="+mn-cs"/>
              </a:rPr>
              <a:t> </a:t>
            </a:r>
            <a:endParaRPr lang="en-US" sz="3600" b="1" dirty="0">
              <a:solidFill>
                <a:srgbClr val="FFC000"/>
              </a:solidFill>
              <a:latin typeface="Times New Roman" pitchFamily="18" charset="0"/>
              <a:cs typeface="+mn-cs"/>
            </a:endParaRPr>
          </a:p>
        </p:txBody>
      </p:sp>
      <p:sp>
        <p:nvSpPr>
          <p:cNvPr id="23556" name="Text Box 37">
            <a:extLst>
              <a:ext uri="{FF2B5EF4-FFF2-40B4-BE49-F238E27FC236}">
                <a16:creationId xmlns:a16="http://schemas.microsoft.com/office/drawing/2014/main" id="{BD6E165C-FD62-4C97-A004-6F6512E8F37B}"/>
              </a:ext>
            </a:extLst>
          </p:cNvPr>
          <p:cNvSpPr txBox="1">
            <a:spLocks noChangeArrowheads="1"/>
          </p:cNvSpPr>
          <p:nvPr/>
        </p:nvSpPr>
        <p:spPr bwMode="auto">
          <a:xfrm>
            <a:off x="533400" y="1524000"/>
            <a:ext cx="381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buClrTx/>
              <a:buFontTx/>
              <a:buNone/>
            </a:pPr>
            <a:r>
              <a:rPr lang="en-US" altLang="ar-JO" sz="2000" b="1">
                <a:solidFill>
                  <a:schemeClr val="accent2"/>
                </a:solidFill>
                <a:latin typeface="Times New Roman" panose="02020603050405020304" pitchFamily="18" charset="0"/>
              </a:rPr>
              <a:t>From Kirchhoff’s voltage law:</a:t>
            </a:r>
          </a:p>
        </p:txBody>
      </p:sp>
      <mc:AlternateContent xmlns:mc="http://schemas.openxmlformats.org/markup-compatibility/2006" xmlns:a14="http://schemas.microsoft.com/office/drawing/2010/main">
        <mc:Choice Requires="a14">
          <p:sp>
            <p:nvSpPr>
              <p:cNvPr id="12290" name="Object 39">
                <a:extLst>
                  <a:ext uri="{FF2B5EF4-FFF2-40B4-BE49-F238E27FC236}">
                    <a16:creationId xmlns:a16="http://schemas.microsoft.com/office/drawing/2014/main" id="{DFE5DA14-8075-4040-8357-CABA759C8490}"/>
                  </a:ext>
                </a:extLst>
              </p:cNvPr>
              <p:cNvSpPr txBox="1"/>
              <p:nvPr/>
            </p:nvSpPr>
            <p:spPr bwMode="auto">
              <a:xfrm>
                <a:off x="1281113" y="2115344"/>
                <a:ext cx="3532187" cy="6270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E</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0</m:t>
                      </m:r>
                    </m:oMath>
                  </m:oMathPara>
                </a14:m>
                <a:endParaRPr lang="en-US" dirty="0"/>
              </a:p>
            </p:txBody>
          </p:sp>
        </mc:Choice>
        <mc:Fallback xmlns="">
          <p:sp>
            <p:nvSpPr>
              <p:cNvPr id="12290" name="Object 39">
                <a:extLst>
                  <a:ext uri="{FF2B5EF4-FFF2-40B4-BE49-F238E27FC236}">
                    <a16:creationId xmlns:a16="http://schemas.microsoft.com/office/drawing/2014/main" id="{DFE5DA14-8075-4040-8357-CABA759C8490}"/>
                  </a:ext>
                </a:extLst>
              </p:cNvPr>
              <p:cNvSpPr txBox="1">
                <a:spLocks noRot="1" noChangeAspect="1" noMove="1" noResize="1" noEditPoints="1" noAdjustHandles="1" noChangeArrowheads="1" noChangeShapeType="1" noTextEdit="1"/>
              </p:cNvSpPr>
              <p:nvPr/>
            </p:nvSpPr>
            <p:spPr bwMode="auto">
              <a:xfrm>
                <a:off x="1281113" y="2115344"/>
                <a:ext cx="3532187" cy="627062"/>
              </a:xfrm>
              <a:prstGeom prst="rect">
                <a:avLst/>
              </a:prstGeom>
              <a:blipFill>
                <a:blip r:embed="rId3"/>
                <a:stretch>
                  <a:fillRect/>
                </a:stretch>
              </a:blipFill>
              <a:ln>
                <a:noFill/>
              </a:ln>
              <a:effectLst/>
            </p:spPr>
            <p:txBody>
              <a:bodyPr/>
              <a:lstStyle/>
              <a:p>
                <a:r>
                  <a:rPr lang="en-US">
                    <a:noFill/>
                  </a:rPr>
                  <a:t> </a:t>
                </a:r>
              </a:p>
            </p:txBody>
          </p:sp>
        </mc:Fallback>
      </mc:AlternateContent>
      <p:sp>
        <p:nvSpPr>
          <p:cNvPr id="23558" name="Rectangle 40">
            <a:extLst>
              <a:ext uri="{FF2B5EF4-FFF2-40B4-BE49-F238E27FC236}">
                <a16:creationId xmlns:a16="http://schemas.microsoft.com/office/drawing/2014/main" id="{BAE97D30-19C1-4C95-9D98-57A8C827ACA5}"/>
              </a:ext>
            </a:extLst>
          </p:cNvPr>
          <p:cNvSpPr>
            <a:spLocks noChangeArrowheads="1"/>
          </p:cNvSpPr>
          <p:nvPr/>
        </p:nvSpPr>
        <p:spPr bwMode="auto">
          <a:xfrm>
            <a:off x="533400" y="2727325"/>
            <a:ext cx="166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en-US" sz="2000" b="1">
                <a:solidFill>
                  <a:schemeClr val="accent2"/>
                </a:solidFill>
                <a:latin typeface="Times New Roman" panose="02020603050405020304" pitchFamily="18" charset="0"/>
              </a:rPr>
              <a:t>Since  I</a:t>
            </a:r>
            <a:r>
              <a:rPr lang="en-US" altLang="en-US" sz="2000" b="1" baseline="-25000">
                <a:solidFill>
                  <a:schemeClr val="accent2"/>
                </a:solidFill>
                <a:latin typeface="Times New Roman" panose="02020603050405020304" pitchFamily="18" charset="0"/>
              </a:rPr>
              <a:t>E</a:t>
            </a:r>
            <a:r>
              <a:rPr lang="en-US" altLang="en-US" sz="2000" b="1">
                <a:solidFill>
                  <a:schemeClr val="accent2"/>
                </a:solidFill>
                <a:latin typeface="Times New Roman" panose="02020603050405020304" pitchFamily="18" charset="0"/>
              </a:rPr>
              <a:t> </a:t>
            </a:r>
            <a:r>
              <a:rPr lang="en-US" altLang="en-US" sz="2000" b="1">
                <a:solidFill>
                  <a:schemeClr val="accent2"/>
                </a:solidFill>
                <a:latin typeface="Times New Roman" panose="02020603050405020304" pitchFamily="18" charset="0"/>
                <a:sym typeface="Symbol" panose="05050102010706020507" pitchFamily="18" charset="2"/>
              </a:rPr>
              <a:t></a:t>
            </a:r>
            <a:r>
              <a:rPr lang="en-US" altLang="en-US" sz="2000" b="1">
                <a:solidFill>
                  <a:schemeClr val="accent2"/>
                </a:solidFill>
                <a:latin typeface="Times New Roman" panose="02020603050405020304" pitchFamily="18" charset="0"/>
              </a:rPr>
              <a:t> I</a:t>
            </a:r>
            <a:r>
              <a:rPr lang="en-US" altLang="en-US" sz="2000" b="1" baseline="-25000">
                <a:solidFill>
                  <a:schemeClr val="accent2"/>
                </a:solidFill>
                <a:latin typeface="Times New Roman" panose="02020603050405020304" pitchFamily="18" charset="0"/>
              </a:rPr>
              <a:t>C</a:t>
            </a:r>
            <a:r>
              <a:rPr lang="en-US" altLang="en-US" sz="2000" b="1">
                <a:solidFill>
                  <a:schemeClr val="accent2"/>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12291" name="Object 41">
                <a:extLst>
                  <a:ext uri="{FF2B5EF4-FFF2-40B4-BE49-F238E27FC236}">
                    <a16:creationId xmlns:a16="http://schemas.microsoft.com/office/drawing/2014/main" id="{F5DF660E-9F3E-426C-974B-C1AFA6797CEA}"/>
                  </a:ext>
                </a:extLst>
              </p:cNvPr>
              <p:cNvSpPr txBox="1"/>
              <p:nvPr/>
            </p:nvSpPr>
            <p:spPr bwMode="auto">
              <a:xfrm>
                <a:off x="1524000" y="3251199"/>
                <a:ext cx="2819400" cy="864395"/>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 –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C</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r>
                        <a:rPr lang="en-US" i="1">
                          <a:solidFill>
                            <a:srgbClr val="000000"/>
                          </a:solidFill>
                          <a:latin typeface="Cambria Math" panose="02040503050406030204" pitchFamily="18" charset="0"/>
                        </a:rPr>
                        <m:t>)</m:t>
                      </m:r>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a:solidFill>
                                    <a:srgbClr val="000000"/>
                                  </a:solidFill>
                                  <a:latin typeface="Cambria Math" panose="02040503050406030204" pitchFamily="18" charset="0"/>
                                </a:rPr>
                                <m:t>V</m:t>
                              </m:r>
                            </m:e>
                            <m:sub>
                              <m:r>
                                <m:rPr>
                                  <m:nor/>
                                </m:rPr>
                                <a:rPr lang="en-US">
                                  <a:solidFill>
                                    <a:srgbClr val="000000"/>
                                  </a:solidFill>
                                  <a:latin typeface="Cambria Math" panose="02040503050406030204" pitchFamily="18" charset="0"/>
                                </a:rPr>
                                <m:t>CC</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nor/>
                                </m:rPr>
                                <a:rPr lang="en-US">
                                  <a:solidFill>
                                    <a:srgbClr val="000000"/>
                                  </a:solidFill>
                                  <a:latin typeface="Cambria Math" panose="02040503050406030204" pitchFamily="18" charset="0"/>
                                </a:rPr>
                                <m:t>CE</m:t>
                              </m:r>
                            </m:sub>
                          </m:sSub>
                        </m:num>
                        <m:den>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C</m:t>
                              </m:r>
                            </m:sub>
                          </m:sSub>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E</m:t>
                              </m:r>
                            </m:sub>
                          </m:sSub>
                        </m:den>
                      </m:f>
                    </m:oMath>
                  </m:oMathPara>
                </a14:m>
                <a:endParaRPr lang="en-US" dirty="0"/>
              </a:p>
            </p:txBody>
          </p:sp>
        </mc:Choice>
        <mc:Fallback xmlns="">
          <p:sp>
            <p:nvSpPr>
              <p:cNvPr id="12291" name="Object 41">
                <a:extLst>
                  <a:ext uri="{FF2B5EF4-FFF2-40B4-BE49-F238E27FC236}">
                    <a16:creationId xmlns:a16="http://schemas.microsoft.com/office/drawing/2014/main" id="{F5DF660E-9F3E-426C-974B-C1AFA6797CEA}"/>
                  </a:ext>
                </a:extLst>
              </p:cNvPr>
              <p:cNvSpPr txBox="1">
                <a:spLocks noRot="1" noChangeAspect="1" noMove="1" noResize="1" noEditPoints="1" noAdjustHandles="1" noChangeArrowheads="1" noChangeShapeType="1" noTextEdit="1"/>
              </p:cNvSpPr>
              <p:nvPr/>
            </p:nvSpPr>
            <p:spPr bwMode="auto">
              <a:xfrm>
                <a:off x="1524000" y="3251199"/>
                <a:ext cx="2819400" cy="864395"/>
              </a:xfrm>
              <a:prstGeom prst="rect">
                <a:avLst/>
              </a:prstGeom>
              <a:blipFill>
                <a:blip r:embed="rId4"/>
                <a:stretch>
                  <a:fillRect/>
                </a:stretch>
              </a:blipFill>
              <a:ln>
                <a:noFill/>
              </a:ln>
              <a:effectLst/>
            </p:spPr>
            <p:txBody>
              <a:bodyPr/>
              <a:lstStyle/>
              <a:p>
                <a:r>
                  <a:rPr lang="en-US">
                    <a:noFill/>
                  </a:rPr>
                  <a:t> </a:t>
                </a:r>
              </a:p>
            </p:txBody>
          </p:sp>
        </mc:Fallback>
      </mc:AlternateContent>
      <p:sp>
        <p:nvSpPr>
          <p:cNvPr id="23560" name="Rectangle 42">
            <a:extLst>
              <a:ext uri="{FF2B5EF4-FFF2-40B4-BE49-F238E27FC236}">
                <a16:creationId xmlns:a16="http://schemas.microsoft.com/office/drawing/2014/main" id="{8235848E-69D8-49C4-AE1B-E0D7C0B309FF}"/>
              </a:ext>
            </a:extLst>
          </p:cNvPr>
          <p:cNvSpPr>
            <a:spLocks noChangeArrowheads="1"/>
          </p:cNvSpPr>
          <p:nvPr/>
        </p:nvSpPr>
        <p:spPr bwMode="auto">
          <a:xfrm>
            <a:off x="594167" y="4137025"/>
            <a:ext cx="74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en-US" sz="2000" b="1" dirty="0">
                <a:solidFill>
                  <a:schemeClr val="accent2"/>
                </a:solidFill>
                <a:latin typeface="Times New Roman" panose="02020603050405020304" pitchFamily="18" charset="0"/>
              </a:rPr>
              <a:t>Also:</a:t>
            </a:r>
          </a:p>
        </p:txBody>
      </p:sp>
      <mc:AlternateContent xmlns:mc="http://schemas.openxmlformats.org/markup-compatibility/2006" xmlns:a14="http://schemas.microsoft.com/office/drawing/2010/main">
        <mc:Choice Requires="a14">
          <p:sp>
            <p:nvSpPr>
              <p:cNvPr id="12293" name="Object 44">
                <a:extLst>
                  <a:ext uri="{FF2B5EF4-FFF2-40B4-BE49-F238E27FC236}">
                    <a16:creationId xmlns:a16="http://schemas.microsoft.com/office/drawing/2014/main" id="{3227B01E-0472-4820-93F4-B8EB5B51B100}"/>
                  </a:ext>
                </a:extLst>
              </p:cNvPr>
              <p:cNvSpPr txBox="1"/>
              <p:nvPr/>
            </p:nvSpPr>
            <p:spPr bwMode="auto">
              <a:xfrm>
                <a:off x="1292403" y="4533900"/>
                <a:ext cx="3532186" cy="10668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E</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oMath>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C</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 −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C</m:t>
                          </m:r>
                        </m:sub>
                      </m:sSub>
                    </m:oMath>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B</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 –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R</m:t>
                          </m:r>
                        </m:sub>
                      </m:sSub>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B</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BE</m:t>
                          </m:r>
                        </m:sub>
                      </m:sSub>
                      <m: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V</m:t>
                          </m:r>
                        </m:e>
                        <m:sub>
                          <m:r>
                            <m:rPr>
                              <m:sty m:val="p"/>
                            </m:rPr>
                            <a:rPr lang="en-US" i="0">
                              <a:solidFill>
                                <a:srgbClr val="000000"/>
                              </a:solidFill>
                              <a:latin typeface="Cambria Math" panose="02040503050406030204" pitchFamily="18" charset="0"/>
                            </a:rPr>
                            <m:t>E</m:t>
                          </m:r>
                        </m:sub>
                      </m:sSub>
                    </m:oMath>
                  </m:oMathPara>
                </a14:m>
                <a:endParaRPr lang="en-US" dirty="0"/>
              </a:p>
            </p:txBody>
          </p:sp>
        </mc:Choice>
        <mc:Fallback xmlns="">
          <p:sp>
            <p:nvSpPr>
              <p:cNvPr id="12293" name="Object 44">
                <a:extLst>
                  <a:ext uri="{FF2B5EF4-FFF2-40B4-BE49-F238E27FC236}">
                    <a16:creationId xmlns:a16="http://schemas.microsoft.com/office/drawing/2014/main" id="{3227B01E-0472-4820-93F4-B8EB5B51B100}"/>
                  </a:ext>
                </a:extLst>
              </p:cNvPr>
              <p:cNvSpPr txBox="1">
                <a:spLocks noRot="1" noChangeAspect="1" noMove="1" noResize="1" noEditPoints="1" noAdjustHandles="1" noChangeArrowheads="1" noChangeShapeType="1" noTextEdit="1"/>
              </p:cNvSpPr>
              <p:nvPr/>
            </p:nvSpPr>
            <p:spPr bwMode="auto">
              <a:xfrm>
                <a:off x="1292403" y="4533900"/>
                <a:ext cx="3532186" cy="1066800"/>
              </a:xfrm>
              <a:prstGeom prst="rect">
                <a:avLst/>
              </a:prstGeom>
              <a:blipFill>
                <a:blip r:embed="rId5"/>
                <a:stretch>
                  <a:fillRect/>
                </a:stretch>
              </a:blipFill>
              <a:ln>
                <a:noFill/>
              </a:ln>
              <a:effectLst/>
            </p:spPr>
            <p:txBody>
              <a:bodyPr/>
              <a:lstStyle/>
              <a:p>
                <a:r>
                  <a:rPr lang="en-US">
                    <a:noFill/>
                  </a:rPr>
                  <a:t> </a:t>
                </a:r>
              </a:p>
            </p:txBody>
          </p:sp>
        </mc:Fallback>
      </mc:AlternateContent>
      <p:graphicFrame>
        <p:nvGraphicFramePr>
          <p:cNvPr id="19" name="Object 10">
            <a:extLst>
              <a:ext uri="{FF2B5EF4-FFF2-40B4-BE49-F238E27FC236}">
                <a16:creationId xmlns:a16="http://schemas.microsoft.com/office/drawing/2014/main" id="{6A159227-7A27-46A0-8004-E0E3BDC0E623}"/>
              </a:ext>
            </a:extLst>
          </p:cNvPr>
          <p:cNvGraphicFramePr>
            <a:graphicFrameLocks noChangeAspect="1"/>
          </p:cNvGraphicFramePr>
          <p:nvPr>
            <p:extLst>
              <p:ext uri="{D42A27DB-BD31-4B8C-83A1-F6EECF244321}">
                <p14:modId xmlns:p14="http://schemas.microsoft.com/office/powerpoint/2010/main" val="3414080703"/>
              </p:ext>
            </p:extLst>
          </p:nvPr>
        </p:nvGraphicFramePr>
        <p:xfrm>
          <a:off x="4914900" y="1607344"/>
          <a:ext cx="3451228" cy="3688500"/>
        </p:xfrm>
        <a:graphic>
          <a:graphicData uri="http://schemas.openxmlformats.org/presentationml/2006/ole">
            <mc:AlternateContent xmlns:mc="http://schemas.openxmlformats.org/markup-compatibility/2006">
              <mc:Choice xmlns:v="urn:schemas-microsoft-com:vml" Requires="v">
                <p:oleObj name="iGrafx Image Object" r:id="rId6" imgW="3048000" imgH="3257550" progId="">
                  <p:embed/>
                </p:oleObj>
              </mc:Choice>
              <mc:Fallback>
                <p:oleObj name="iGrafx Image Object" r:id="rId6" imgW="3048000" imgH="3257550" progId="">
                  <p:embed/>
                  <p:pic>
                    <p:nvPicPr>
                      <p:cNvPr id="19" name="Object 10">
                        <a:extLst>
                          <a:ext uri="{FF2B5EF4-FFF2-40B4-BE49-F238E27FC236}">
                            <a16:creationId xmlns:a16="http://schemas.microsoft.com/office/drawing/2014/main" id="{6A159227-7A27-46A0-8004-E0E3BDC0E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900" y="1607344"/>
                        <a:ext cx="3451228" cy="3688500"/>
                      </a:xfrm>
                      <a:prstGeom prst="rect">
                        <a:avLst/>
                      </a:prstGeom>
                      <a:noFill/>
                      <a:ln>
                        <a:noFill/>
                      </a:ln>
                      <a:effectLst/>
                    </p:spPr>
                  </p:pic>
                </p:oleObj>
              </mc:Fallback>
            </mc:AlternateContent>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ext Box 9">
            <a:extLst>
              <a:ext uri="{FF2B5EF4-FFF2-40B4-BE49-F238E27FC236}">
                <a16:creationId xmlns:a16="http://schemas.microsoft.com/office/drawing/2014/main" id="{9F8486A0-FEEB-4198-8530-DF6B8D3CE30B}"/>
              </a:ext>
            </a:extLst>
          </p:cNvPr>
          <p:cNvSpPr txBox="1">
            <a:spLocks noChangeArrowheads="1"/>
          </p:cNvSpPr>
          <p:nvPr/>
        </p:nvSpPr>
        <p:spPr bwMode="auto">
          <a:xfrm>
            <a:off x="304800" y="3048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Biasing</a:t>
            </a:r>
          </a:p>
        </p:txBody>
      </p:sp>
      <p:sp>
        <p:nvSpPr>
          <p:cNvPr id="3082" name="Rectangle 10">
            <a:extLst>
              <a:ext uri="{FF2B5EF4-FFF2-40B4-BE49-F238E27FC236}">
                <a16:creationId xmlns:a16="http://schemas.microsoft.com/office/drawing/2014/main" id="{058504E9-22D2-4F60-8918-54FCADD6DDE1}"/>
              </a:ext>
            </a:extLst>
          </p:cNvPr>
          <p:cNvSpPr>
            <a:spLocks noChangeArrowheads="1"/>
          </p:cNvSpPr>
          <p:nvPr/>
        </p:nvSpPr>
        <p:spPr bwMode="auto">
          <a:xfrm>
            <a:off x="1028700" y="1295400"/>
            <a:ext cx="7277100" cy="3016210"/>
          </a:xfrm>
          <a:prstGeom prst="rect">
            <a:avLst/>
          </a:prstGeom>
          <a:noFill/>
          <a:ln w="9525">
            <a:noFill/>
            <a:miter lim="800000"/>
            <a:headEnd/>
            <a:tailEnd/>
          </a:ln>
          <a:effectLst/>
        </p:spPr>
        <p:txBody>
          <a:bodyPr wrap="square">
            <a:spAutoFit/>
          </a:bodyPr>
          <a:lstStyle/>
          <a:p>
            <a:pPr algn="just" eaLnBrk="0" hangingPunct="0">
              <a:spcBef>
                <a:spcPts val="1200"/>
              </a:spcBef>
              <a:defRPr/>
            </a:pPr>
            <a:r>
              <a:rPr lang="en-US" altLang="en-US" sz="2000" dirty="0">
                <a:latin typeface="Times New Roman" panose="02020603050405020304" pitchFamily="18" charset="0"/>
                <a:cs typeface="Times New Roman" pitchFamily="18" charset="0"/>
              </a:rPr>
              <a:t> </a:t>
            </a:r>
            <a:r>
              <a:rPr lang="en-US" altLang="en-US" sz="2000" b="1" dirty="0">
                <a:latin typeface="Times New Roman" panose="02020603050405020304" pitchFamily="18" charset="0"/>
                <a:cs typeface="Times New Roman" pitchFamily="18" charset="0"/>
              </a:rPr>
              <a:t>Biasing: </a:t>
            </a:r>
          </a:p>
          <a:p>
            <a:pPr marL="285750" indent="-285750" algn="just" eaLnBrk="0" hangingPunct="0">
              <a:spcBef>
                <a:spcPts val="1200"/>
              </a:spcBef>
              <a:buFont typeface="Arial" panose="020B0604020202020204" pitchFamily="34" charset="0"/>
              <a:buChar char="•"/>
              <a:defRPr/>
            </a:pPr>
            <a:r>
              <a:rPr lang="en-US" altLang="en-US" sz="2000" dirty="0">
                <a:latin typeface="Times New Roman" panose="02020603050405020304" pitchFamily="18" charset="0"/>
                <a:cs typeface="Times New Roman" pitchFamily="18" charset="0"/>
              </a:rPr>
              <a:t>External dc voltages are applied to ensure that transistor can operate in the desired regions for desired applications is called </a:t>
            </a:r>
            <a:r>
              <a:rPr lang="en-US" altLang="en-US" sz="2000" b="1" dirty="0">
                <a:latin typeface="Times New Roman" panose="02020603050405020304" pitchFamily="18" charset="0"/>
                <a:cs typeface="Times New Roman" pitchFamily="18" charset="0"/>
              </a:rPr>
              <a:t>biasing</a:t>
            </a:r>
            <a:r>
              <a:rPr lang="en-US" altLang="en-US" sz="2000" dirty="0">
                <a:latin typeface="Times New Roman" panose="02020603050405020304" pitchFamily="18" charset="0"/>
                <a:cs typeface="Times New Roman" pitchFamily="18" charset="0"/>
              </a:rPr>
              <a:t>. </a:t>
            </a:r>
          </a:p>
          <a:p>
            <a:pPr marL="800100" lvl="1" indent="-342900" algn="just" eaLnBrk="0" hangingPunct="0">
              <a:spcBef>
                <a:spcPts val="1200"/>
              </a:spcBef>
              <a:buFont typeface="Wingdings" panose="05000000000000000000" pitchFamily="2" charset="2"/>
              <a:buChar char="Ø"/>
              <a:defRPr/>
            </a:pPr>
            <a:r>
              <a:rPr lang="en-US" altLang="en-US" sz="2000" dirty="0">
                <a:latin typeface="Times New Roman" panose="02020603050405020304" pitchFamily="18" charset="0"/>
                <a:cs typeface="Times New Roman" pitchFamily="18" charset="0"/>
              </a:rPr>
              <a:t>For amplifier application, transistor should operate in active region</a:t>
            </a:r>
          </a:p>
          <a:p>
            <a:pPr marL="800100" lvl="1" indent="-342900" algn="just" eaLnBrk="0" hangingPunct="0">
              <a:spcBef>
                <a:spcPts val="1200"/>
              </a:spcBef>
              <a:buFont typeface="Wingdings" panose="05000000000000000000" pitchFamily="2" charset="2"/>
              <a:buChar char="Ø"/>
              <a:defRPr/>
            </a:pPr>
            <a:r>
              <a:rPr lang="en-US" altLang="en-US" sz="2000" dirty="0">
                <a:latin typeface="Times New Roman" panose="02020603050405020304" pitchFamily="18" charset="0"/>
                <a:cs typeface="Times New Roman" pitchFamily="18" charset="0"/>
              </a:rPr>
              <a:t>For switch application, it should operate in cut-off and saturation.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a:extLst>
              <a:ext uri="{FF2B5EF4-FFF2-40B4-BE49-F238E27FC236}">
                <a16:creationId xmlns:a16="http://schemas.microsoft.com/office/drawing/2014/main" id="{96666E86-6F7D-4C61-8058-FE548AAC5B5A}"/>
              </a:ext>
            </a:extLst>
          </p:cNvPr>
          <p:cNvSpPr txBox="1">
            <a:spLocks noChangeArrowheads="1"/>
          </p:cNvSpPr>
          <p:nvPr/>
        </p:nvSpPr>
        <p:spPr bwMode="auto">
          <a:xfrm>
            <a:off x="533400" y="3429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anose="02020603050405020304" pitchFamily="18" charset="0"/>
                <a:cs typeface="Times New Roman" panose="02020603050405020304" pitchFamily="18" charset="0"/>
              </a:rPr>
              <a:t>Stability Factor for Emitter Bias Circuit</a:t>
            </a:r>
          </a:p>
        </p:txBody>
      </p:sp>
      <p:sp>
        <p:nvSpPr>
          <p:cNvPr id="24580" name="Rectangle 18">
            <a:extLst>
              <a:ext uri="{FF2B5EF4-FFF2-40B4-BE49-F238E27FC236}">
                <a16:creationId xmlns:a16="http://schemas.microsoft.com/office/drawing/2014/main" id="{45954A88-0DFA-4E60-B71D-3AB7EBEA1D07}"/>
              </a:ext>
            </a:extLst>
          </p:cNvPr>
          <p:cNvSpPr>
            <a:spLocks noChangeArrowheads="1"/>
          </p:cNvSpPr>
          <p:nvPr/>
        </p:nvSpPr>
        <p:spPr bwMode="auto">
          <a:xfrm>
            <a:off x="838200" y="1143000"/>
            <a:ext cx="716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285750" indent="-285750" algn="just" eaLnBrk="1" hangingPunct="1">
              <a:spcBef>
                <a:spcPct val="0"/>
              </a:spcBef>
              <a:buClrTx/>
            </a:pPr>
            <a:r>
              <a:rPr lang="en-US" altLang="en-US" sz="1600" b="1" dirty="0">
                <a:latin typeface="Times New Roman" panose="02020603050405020304" pitchFamily="18" charset="0"/>
                <a:cs typeface="Times New Roman" panose="02020603050405020304" pitchFamily="18" charset="0"/>
              </a:rPr>
              <a:t>Adding R</a:t>
            </a:r>
            <a:r>
              <a:rPr lang="en-US" altLang="en-US" sz="1200" b="1" dirty="0">
                <a:latin typeface="Times New Roman" panose="02020603050405020304" pitchFamily="18" charset="0"/>
                <a:cs typeface="Times New Roman" panose="02020603050405020304" pitchFamily="18" charset="0"/>
              </a:rPr>
              <a:t>E</a:t>
            </a:r>
            <a:r>
              <a:rPr lang="en-US" altLang="en-US" sz="1600" b="1" dirty="0">
                <a:latin typeface="Times New Roman" panose="02020603050405020304" pitchFamily="18" charset="0"/>
                <a:cs typeface="Times New Roman" panose="02020603050405020304" pitchFamily="18" charset="0"/>
              </a:rPr>
              <a:t> to the emitter improves the stability of a transistor.</a:t>
            </a:r>
          </a:p>
        </p:txBody>
      </p:sp>
      <mc:AlternateContent xmlns:mc="http://schemas.openxmlformats.org/markup-compatibility/2006" xmlns:a14="http://schemas.microsoft.com/office/drawing/2010/main">
        <mc:Choice Requires="a14">
          <p:sp>
            <p:nvSpPr>
              <p:cNvPr id="5" name="Object 46">
                <a:extLst>
                  <a:ext uri="{FF2B5EF4-FFF2-40B4-BE49-F238E27FC236}">
                    <a16:creationId xmlns:a16="http://schemas.microsoft.com/office/drawing/2014/main" id="{8DEDF478-AE74-49CF-B7A3-83EB7328E978}"/>
                  </a:ext>
                </a:extLst>
              </p:cNvPr>
              <p:cNvSpPr txBox="1"/>
              <p:nvPr/>
            </p:nvSpPr>
            <p:spPr bwMode="auto">
              <a:xfrm>
                <a:off x="1447800" y="1600200"/>
                <a:ext cx="4495800" cy="581603"/>
              </a:xfrm>
              <a:prstGeom prst="rect">
                <a:avLst/>
              </a:prstGeom>
              <a:noFill/>
              <a:ln>
                <a:noFill/>
              </a:ln>
              <a:effectLst/>
            </p:spPr>
            <p:txBody>
              <a:bodyPr>
                <a:normAutofit fontScale="70000" lnSpcReduction="20000"/>
              </a:bodyPr>
              <a:lstStyle/>
              <a:p>
                <a:r>
                  <a:rPr lang="en-US" sz="2000" dirty="0">
                    <a:solidFill>
                      <a:srgbClr val="000000"/>
                    </a:solidFill>
                  </a:rPr>
                  <a:t>We know, for emitter bias circuit, </a:t>
                </a:r>
                <a14:m>
                  <m:oMath xmlns:m="http://schemas.openxmlformats.org/officeDocument/2006/math">
                    <m:sSub>
                      <m:sSubPr>
                        <m:ctrlPr>
                          <a:rPr lang="en-US" sz="2100" i="1" smtClean="0">
                            <a:solidFill>
                              <a:srgbClr val="000000"/>
                            </a:solidFill>
                            <a:latin typeface="Cambria Math" panose="02040503050406030204" pitchFamily="18" charset="0"/>
                          </a:rPr>
                        </m:ctrlPr>
                      </m:sSubPr>
                      <m:e>
                        <m:r>
                          <m:rPr>
                            <m:sty m:val="p"/>
                          </m:rPr>
                          <a:rPr lang="en-US" sz="2100" i="0">
                            <a:solidFill>
                              <a:srgbClr val="000000"/>
                            </a:solidFill>
                            <a:latin typeface="Cambria Math" panose="02040503050406030204" pitchFamily="18" charset="0"/>
                          </a:rPr>
                          <m:t>I</m:t>
                        </m:r>
                      </m:e>
                      <m:sub>
                        <m:r>
                          <m:rPr>
                            <m:sty m:val="p"/>
                          </m:rPr>
                          <a:rPr lang="en-US" sz="2100" i="0">
                            <a:solidFill>
                              <a:srgbClr val="000000"/>
                            </a:solidFill>
                            <a:latin typeface="Cambria Math" panose="02040503050406030204" pitchFamily="18" charset="0"/>
                          </a:rPr>
                          <m:t>B</m:t>
                        </m:r>
                      </m:sub>
                    </m:sSub>
                    <m:r>
                      <a:rPr lang="en-US" sz="2100" i="1">
                        <a:solidFill>
                          <a:srgbClr val="000000"/>
                        </a:solidFill>
                        <a:latin typeface="Cambria Math" panose="02040503050406030204" pitchFamily="18" charset="0"/>
                      </a:rPr>
                      <m:t>=</m:t>
                    </m:r>
                    <m:f>
                      <m:fPr>
                        <m:ctrlPr>
                          <a:rPr lang="en-US" sz="2100" i="1">
                            <a:solidFill>
                              <a:srgbClr val="000000"/>
                            </a:solidFill>
                            <a:latin typeface="Cambria Math" panose="02040503050406030204" pitchFamily="18" charset="0"/>
                          </a:rPr>
                        </m:ctrlPr>
                      </m:fPr>
                      <m:num>
                        <m:sSub>
                          <m:sSubPr>
                            <m:ctrlPr>
                              <a:rPr lang="en-US" sz="2100" i="1">
                                <a:solidFill>
                                  <a:srgbClr val="000000"/>
                                </a:solidFill>
                                <a:latin typeface="Cambria Math" panose="02040503050406030204" pitchFamily="18" charset="0"/>
                              </a:rPr>
                            </m:ctrlPr>
                          </m:sSubPr>
                          <m:e>
                            <m:r>
                              <m:rPr>
                                <m:sty m:val="p"/>
                              </m:rPr>
                              <a:rPr lang="en-US" sz="2100" i="0">
                                <a:solidFill>
                                  <a:srgbClr val="000000"/>
                                </a:solidFill>
                                <a:latin typeface="Cambria Math" panose="02040503050406030204" pitchFamily="18" charset="0"/>
                              </a:rPr>
                              <m:t>V</m:t>
                            </m:r>
                          </m:e>
                          <m:sub>
                            <m:r>
                              <m:rPr>
                                <m:nor/>
                              </m:rPr>
                              <a:rPr lang="en-US" sz="2100" i="0">
                                <a:solidFill>
                                  <a:srgbClr val="000000"/>
                                </a:solidFill>
                                <a:latin typeface="Cambria Math" panose="02040503050406030204" pitchFamily="18" charset="0"/>
                              </a:rPr>
                              <m:t>CC</m:t>
                            </m:r>
                          </m:sub>
                        </m:sSub>
                        <m:r>
                          <m:rPr>
                            <m:nor/>
                          </m:rPr>
                          <a:rPr lang="en-US" sz="2100" i="0">
                            <a:solidFill>
                              <a:srgbClr val="000000"/>
                            </a:solidFill>
                            <a:latin typeface="Cambria Math" panose="02040503050406030204" pitchFamily="18" charset="0"/>
                          </a:rPr>
                          <m:t>−</m:t>
                        </m:r>
                        <m:sSub>
                          <m:sSubPr>
                            <m:ctrlPr>
                              <a:rPr lang="en-US" sz="2100" i="1">
                                <a:solidFill>
                                  <a:srgbClr val="000000"/>
                                </a:solidFill>
                                <a:latin typeface="Cambria Math" panose="02040503050406030204" pitchFamily="18" charset="0"/>
                              </a:rPr>
                            </m:ctrlPr>
                          </m:sSubPr>
                          <m:e>
                            <m:r>
                              <m:rPr>
                                <m:nor/>
                              </m:rPr>
                              <a:rPr lang="en-US" sz="2100" i="0">
                                <a:solidFill>
                                  <a:srgbClr val="000000"/>
                                </a:solidFill>
                                <a:latin typeface="Cambria Math" panose="02040503050406030204" pitchFamily="18" charset="0"/>
                              </a:rPr>
                              <m:t>V</m:t>
                            </m:r>
                          </m:e>
                          <m:sub>
                            <m:r>
                              <m:rPr>
                                <m:nor/>
                              </m:rPr>
                              <a:rPr lang="en-US" sz="2100" i="0">
                                <a:solidFill>
                                  <a:srgbClr val="000000"/>
                                </a:solidFill>
                                <a:latin typeface="Cambria Math" panose="02040503050406030204" pitchFamily="18" charset="0"/>
                              </a:rPr>
                              <m:t>BE</m:t>
                            </m:r>
                          </m:sub>
                        </m:sSub>
                        <m:r>
                          <a:rPr lang="en-US" sz="2100" i="1">
                            <a:solidFill>
                              <a:srgbClr val="000000"/>
                            </a:solidFill>
                            <a:latin typeface="Cambria Math" panose="02040503050406030204" pitchFamily="18" charset="0"/>
                          </a:rPr>
                          <m:t>−</m:t>
                        </m:r>
                        <m:sSub>
                          <m:sSubPr>
                            <m:ctrlPr>
                              <a:rPr lang="en-US" sz="2100" i="1">
                                <a:solidFill>
                                  <a:srgbClr val="000000"/>
                                </a:solidFill>
                                <a:latin typeface="Cambria Math" panose="02040503050406030204" pitchFamily="18" charset="0"/>
                              </a:rPr>
                            </m:ctrlPr>
                          </m:sSubPr>
                          <m:e>
                            <m:r>
                              <a:rPr lang="en-US" sz="2100" i="1">
                                <a:solidFill>
                                  <a:srgbClr val="000000"/>
                                </a:solidFill>
                                <a:latin typeface="Cambria Math" panose="02040503050406030204" pitchFamily="18" charset="0"/>
                              </a:rPr>
                              <m:t>𝐼</m:t>
                            </m:r>
                          </m:e>
                          <m:sub>
                            <m:r>
                              <a:rPr lang="en-US" sz="2100" i="1">
                                <a:solidFill>
                                  <a:srgbClr val="000000"/>
                                </a:solidFill>
                                <a:latin typeface="Cambria Math" panose="02040503050406030204" pitchFamily="18" charset="0"/>
                              </a:rPr>
                              <m:t>𝐶</m:t>
                            </m:r>
                          </m:sub>
                        </m:sSub>
                        <m:sSub>
                          <m:sSubPr>
                            <m:ctrlPr>
                              <a:rPr lang="en-US" sz="2100" i="1">
                                <a:solidFill>
                                  <a:srgbClr val="000000"/>
                                </a:solidFill>
                                <a:latin typeface="Cambria Math" panose="02040503050406030204" pitchFamily="18" charset="0"/>
                              </a:rPr>
                            </m:ctrlPr>
                          </m:sSubPr>
                          <m:e>
                            <m:r>
                              <a:rPr lang="en-US" sz="2100" i="1">
                                <a:solidFill>
                                  <a:srgbClr val="000000"/>
                                </a:solidFill>
                                <a:latin typeface="Cambria Math" panose="02040503050406030204" pitchFamily="18" charset="0"/>
                              </a:rPr>
                              <m:t>𝑅</m:t>
                            </m:r>
                          </m:e>
                          <m:sub>
                            <m:r>
                              <a:rPr lang="en-US" sz="2100" i="1">
                                <a:solidFill>
                                  <a:srgbClr val="000000"/>
                                </a:solidFill>
                                <a:latin typeface="Cambria Math" panose="02040503050406030204" pitchFamily="18" charset="0"/>
                              </a:rPr>
                              <m:t>𝐸</m:t>
                            </m:r>
                          </m:sub>
                        </m:sSub>
                      </m:num>
                      <m:den>
                        <m:sSub>
                          <m:sSubPr>
                            <m:ctrlPr>
                              <a:rPr lang="en-US" sz="2100" i="1">
                                <a:solidFill>
                                  <a:srgbClr val="000000"/>
                                </a:solidFill>
                                <a:latin typeface="Cambria Math" panose="02040503050406030204" pitchFamily="18" charset="0"/>
                              </a:rPr>
                            </m:ctrlPr>
                          </m:sSubPr>
                          <m:e>
                            <m:r>
                              <m:rPr>
                                <m:sty m:val="p"/>
                              </m:rPr>
                              <a:rPr lang="en-US" sz="2100" i="0">
                                <a:solidFill>
                                  <a:srgbClr val="000000"/>
                                </a:solidFill>
                                <a:latin typeface="Cambria Math" panose="02040503050406030204" pitchFamily="18" charset="0"/>
                              </a:rPr>
                              <m:t>R</m:t>
                            </m:r>
                          </m:e>
                          <m:sub>
                            <m:r>
                              <m:rPr>
                                <m:sty m:val="p"/>
                              </m:rPr>
                              <a:rPr lang="en-US" sz="2100" i="0">
                                <a:solidFill>
                                  <a:srgbClr val="000000"/>
                                </a:solidFill>
                                <a:latin typeface="Cambria Math" panose="02040503050406030204" pitchFamily="18" charset="0"/>
                              </a:rPr>
                              <m:t>B</m:t>
                            </m:r>
                          </m:sub>
                        </m:sSub>
                        <m:r>
                          <a:rPr lang="en-US" sz="2100" i="1">
                            <a:solidFill>
                              <a:srgbClr val="000000"/>
                            </a:solidFill>
                            <a:latin typeface="Cambria Math" panose="02040503050406030204" pitchFamily="18" charset="0"/>
                          </a:rPr>
                          <m:t>+</m:t>
                        </m:r>
                        <m:sSub>
                          <m:sSubPr>
                            <m:ctrlPr>
                              <a:rPr lang="en-US" sz="2100" i="1">
                                <a:solidFill>
                                  <a:srgbClr val="000000"/>
                                </a:solidFill>
                                <a:latin typeface="Cambria Math" panose="02040503050406030204" pitchFamily="18" charset="0"/>
                              </a:rPr>
                            </m:ctrlPr>
                          </m:sSubPr>
                          <m:e>
                            <m:r>
                              <m:rPr>
                                <m:sty m:val="p"/>
                              </m:rPr>
                              <a:rPr lang="en-US" sz="2100" i="0">
                                <a:solidFill>
                                  <a:srgbClr val="000000"/>
                                </a:solidFill>
                                <a:latin typeface="Cambria Math" panose="02040503050406030204" pitchFamily="18" charset="0"/>
                              </a:rPr>
                              <m:t>R</m:t>
                            </m:r>
                          </m:e>
                          <m:sub>
                            <m:r>
                              <m:rPr>
                                <m:sty m:val="p"/>
                              </m:rPr>
                              <a:rPr lang="en-US" sz="2100" i="0">
                                <a:solidFill>
                                  <a:srgbClr val="000000"/>
                                </a:solidFill>
                                <a:latin typeface="Cambria Math" panose="02040503050406030204" pitchFamily="18" charset="0"/>
                              </a:rPr>
                              <m:t>E</m:t>
                            </m:r>
                          </m:sub>
                        </m:sSub>
                      </m:den>
                    </m:f>
                  </m:oMath>
                </a14:m>
                <a:endParaRPr lang="en-US" sz="2100" dirty="0"/>
              </a:p>
            </p:txBody>
          </p:sp>
        </mc:Choice>
        <mc:Fallback xmlns="">
          <p:sp>
            <p:nvSpPr>
              <p:cNvPr id="5" name="Object 46">
                <a:extLst>
                  <a:ext uri="{FF2B5EF4-FFF2-40B4-BE49-F238E27FC236}">
                    <a16:creationId xmlns:a16="http://schemas.microsoft.com/office/drawing/2014/main" id="{8DEDF478-AE74-49CF-B7A3-83EB7328E978}"/>
                  </a:ext>
                </a:extLst>
              </p:cNvPr>
              <p:cNvSpPr txBox="1">
                <a:spLocks noRot="1" noChangeAspect="1" noMove="1" noResize="1" noEditPoints="1" noAdjustHandles="1" noChangeArrowheads="1" noChangeShapeType="1" noTextEdit="1"/>
              </p:cNvSpPr>
              <p:nvPr/>
            </p:nvSpPr>
            <p:spPr bwMode="auto">
              <a:xfrm>
                <a:off x="1447800" y="1600200"/>
                <a:ext cx="4495800" cy="581603"/>
              </a:xfrm>
              <a:prstGeom prst="rect">
                <a:avLst/>
              </a:prstGeom>
              <a:blipFill>
                <a:blip r:embed="rId3"/>
                <a:stretch>
                  <a:fillRect l="-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68FDA-C233-411D-92F2-7C6A577B4B8A}"/>
                  </a:ext>
                </a:extLst>
              </p:cNvPr>
              <p:cNvSpPr txBox="1"/>
              <p:nvPr/>
            </p:nvSpPr>
            <p:spPr>
              <a:xfrm>
                <a:off x="1981200" y="2027643"/>
                <a:ext cx="2438400" cy="719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i="1">
                              <a:latin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CO</m:t>
                              </m:r>
                            </m:sub>
                          </m:sSub>
                        </m:den>
                      </m:f>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f>
                            <m:f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den>
                      </m:f>
                    </m:oMath>
                  </m:oMathPara>
                </a14:m>
                <a:endParaRPr lang="en-US" sz="1400" dirty="0"/>
              </a:p>
            </p:txBody>
          </p:sp>
        </mc:Choice>
        <mc:Fallback xmlns="">
          <p:sp>
            <p:nvSpPr>
              <p:cNvPr id="7" name="TextBox 6">
                <a:extLst>
                  <a:ext uri="{FF2B5EF4-FFF2-40B4-BE49-F238E27FC236}">
                    <a16:creationId xmlns:a16="http://schemas.microsoft.com/office/drawing/2014/main" id="{3A468FDA-C233-411D-92F2-7C6A577B4B8A}"/>
                  </a:ext>
                </a:extLst>
              </p:cNvPr>
              <p:cNvSpPr txBox="1">
                <a:spLocks noRot="1" noChangeAspect="1" noMove="1" noResize="1" noEditPoints="1" noAdjustHandles="1" noChangeArrowheads="1" noChangeShapeType="1" noTextEdit="1"/>
              </p:cNvSpPr>
              <p:nvPr/>
            </p:nvSpPr>
            <p:spPr>
              <a:xfrm>
                <a:off x="1981200" y="2027643"/>
                <a:ext cx="2438400" cy="7194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845FBB-5BBE-471A-BAAE-04830B55A4ED}"/>
                  </a:ext>
                </a:extLst>
              </p:cNvPr>
              <p:cNvSpPr txBox="1"/>
              <p:nvPr/>
            </p:nvSpPr>
            <p:spPr>
              <a:xfrm>
                <a:off x="1171287" y="2803118"/>
                <a:ext cx="5987280" cy="369332"/>
              </a:xfrm>
              <a:prstGeom prst="rect">
                <a:avLst/>
              </a:prstGeom>
              <a:noFill/>
            </p:spPr>
            <p:txBody>
              <a:bodyPr wrap="none" rtlCol="0">
                <a:spAutoFit/>
              </a:bodyPr>
              <a:lstStyle/>
              <a:p>
                <a:r>
                  <a:rPr lang="en-US" dirty="0"/>
                  <a:t>If we differentiate the first equation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oMath>
                </a14:m>
                <a:r>
                  <a:rPr lang="en-US" dirty="0"/>
                  <a:t> we get </a:t>
                </a:r>
              </a:p>
            </p:txBody>
          </p:sp>
        </mc:Choice>
        <mc:Fallback xmlns="">
          <p:sp>
            <p:nvSpPr>
              <p:cNvPr id="3" name="TextBox 2">
                <a:extLst>
                  <a:ext uri="{FF2B5EF4-FFF2-40B4-BE49-F238E27FC236}">
                    <a16:creationId xmlns:a16="http://schemas.microsoft.com/office/drawing/2014/main" id="{8F845FBB-5BBE-471A-BAAE-04830B55A4ED}"/>
                  </a:ext>
                </a:extLst>
              </p:cNvPr>
              <p:cNvSpPr txBox="1">
                <a:spLocks noRot="1" noChangeAspect="1" noMove="1" noResize="1" noEditPoints="1" noAdjustHandles="1" noChangeArrowheads="1" noChangeShapeType="1" noTextEdit="1"/>
              </p:cNvSpPr>
              <p:nvPr/>
            </p:nvSpPr>
            <p:spPr>
              <a:xfrm>
                <a:off x="1171287" y="2803118"/>
                <a:ext cx="5987280" cy="369332"/>
              </a:xfrm>
              <a:prstGeom prst="rect">
                <a:avLst/>
              </a:prstGeom>
              <a:blipFill>
                <a:blip r:embed="rId5"/>
                <a:stretch>
                  <a:fillRect l="-81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0537D1-470C-4BAE-8EF4-6EB9D2AF67C2}"/>
                  </a:ext>
                </a:extLst>
              </p:cNvPr>
              <p:cNvSpPr txBox="1"/>
              <p:nvPr/>
            </p:nvSpPr>
            <p:spPr>
              <a:xfrm>
                <a:off x="1828800" y="2964403"/>
                <a:ext cx="2286000" cy="5386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en-US" sz="1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num>
                        <m:den>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𝐵</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0" name="TextBox 9">
                <a:extLst>
                  <a:ext uri="{FF2B5EF4-FFF2-40B4-BE49-F238E27FC236}">
                    <a16:creationId xmlns:a16="http://schemas.microsoft.com/office/drawing/2014/main" id="{9F0537D1-470C-4BAE-8EF4-6EB9D2AF67C2}"/>
                  </a:ext>
                </a:extLst>
              </p:cNvPr>
              <p:cNvSpPr txBox="1">
                <a:spLocks noRot="1" noChangeAspect="1" noMove="1" noResize="1" noEditPoints="1" noAdjustHandles="1" noChangeArrowheads="1" noChangeShapeType="1" noTextEdit="1"/>
              </p:cNvSpPr>
              <p:nvPr/>
            </p:nvSpPr>
            <p:spPr>
              <a:xfrm>
                <a:off x="1828800" y="2964403"/>
                <a:ext cx="2286000" cy="5386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BE8D86-4F6C-4374-982D-C81A90DD1B5E}"/>
                  </a:ext>
                </a:extLst>
              </p:cNvPr>
              <p:cNvSpPr txBox="1"/>
              <p:nvPr/>
            </p:nvSpPr>
            <p:spPr>
              <a:xfrm>
                <a:off x="1260059" y="3677497"/>
                <a:ext cx="5026441" cy="534121"/>
              </a:xfrm>
              <a:prstGeom prst="rect">
                <a:avLst/>
              </a:prstGeom>
              <a:noFill/>
            </p:spPr>
            <p:txBody>
              <a:bodyPr wrap="none" rtlCol="0">
                <a:spAutoFit/>
              </a:bodyPr>
              <a:lstStyle/>
              <a:p>
                <a:r>
                  <a:rPr lang="en-US" dirty="0"/>
                  <a:t>Substitute the value of </a:t>
                </a:r>
                <a14:m>
                  <m:oMath xmlns:m="http://schemas.openxmlformats.org/officeDocument/2006/math">
                    <m:f>
                      <m:f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C</m:t>
                            </m:r>
                          </m:sub>
                        </m:sSub>
                      </m:den>
                    </m:f>
                  </m:oMath>
                </a14:m>
                <a:r>
                  <a:rPr lang="en-US" dirty="0"/>
                  <a:t> in the second equation. </a:t>
                </a:r>
              </a:p>
            </p:txBody>
          </p:sp>
        </mc:Choice>
        <mc:Fallback xmlns="">
          <p:sp>
            <p:nvSpPr>
              <p:cNvPr id="11" name="TextBox 10">
                <a:extLst>
                  <a:ext uri="{FF2B5EF4-FFF2-40B4-BE49-F238E27FC236}">
                    <a16:creationId xmlns:a16="http://schemas.microsoft.com/office/drawing/2014/main" id="{8ABE8D86-4F6C-4374-982D-C81A90DD1B5E}"/>
                  </a:ext>
                </a:extLst>
              </p:cNvPr>
              <p:cNvSpPr txBox="1">
                <a:spLocks noRot="1" noChangeAspect="1" noMove="1" noResize="1" noEditPoints="1" noAdjustHandles="1" noChangeArrowheads="1" noChangeShapeType="1" noTextEdit="1"/>
              </p:cNvSpPr>
              <p:nvPr/>
            </p:nvSpPr>
            <p:spPr>
              <a:xfrm>
                <a:off x="1260059" y="3677497"/>
                <a:ext cx="5026441" cy="534121"/>
              </a:xfrm>
              <a:prstGeom prst="rect">
                <a:avLst/>
              </a:prstGeom>
              <a:blipFill>
                <a:blip r:embed="rId7"/>
                <a:stretch>
                  <a:fillRect l="-1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7BB92B-F7BF-4890-8452-74E8610A2629}"/>
                  </a:ext>
                </a:extLst>
              </p:cNvPr>
              <p:cNvSpPr txBox="1"/>
              <p:nvPr/>
            </p:nvSpPr>
            <p:spPr>
              <a:xfrm>
                <a:off x="921455" y="4178888"/>
                <a:ext cx="5257800" cy="540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i="1">
                              <a:solidFill>
                                <a:srgbClr val="000000"/>
                              </a:solidFill>
                              <a:latin typeface="Cambria Math" panose="02040503050406030204" pitchFamily="18" charset="0"/>
                            </a:rPr>
                            <m:t>+</m:t>
                          </m:r>
                          <m:r>
                            <a:rPr lang="en-US" altLang="en-US" sz="14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4" name="TextBox 13">
                <a:extLst>
                  <a:ext uri="{FF2B5EF4-FFF2-40B4-BE49-F238E27FC236}">
                    <a16:creationId xmlns:a16="http://schemas.microsoft.com/office/drawing/2014/main" id="{7F7BB92B-F7BF-4890-8452-74E8610A2629}"/>
                  </a:ext>
                </a:extLst>
              </p:cNvPr>
              <p:cNvSpPr txBox="1">
                <a:spLocks noRot="1" noChangeAspect="1" noMove="1" noResize="1" noEditPoints="1" noAdjustHandles="1" noChangeArrowheads="1" noChangeShapeType="1" noTextEdit="1"/>
              </p:cNvSpPr>
              <p:nvPr/>
            </p:nvSpPr>
            <p:spPr>
              <a:xfrm>
                <a:off x="921455" y="4178888"/>
                <a:ext cx="5257800" cy="540917"/>
              </a:xfrm>
              <a:prstGeom prst="rect">
                <a:avLst/>
              </a:prstGeom>
              <a:blipFill>
                <a:blip r:embed="rId8"/>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D2DB36-347F-41D6-A1B6-5BC1D653ADC4}"/>
                  </a:ext>
                </a:extLst>
              </p:cNvPr>
              <p:cNvSpPr txBox="1"/>
              <p:nvPr/>
            </p:nvSpPr>
            <p:spPr>
              <a:xfrm>
                <a:off x="1219873" y="4766807"/>
                <a:ext cx="5257800" cy="539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num>
                        <m:den>
                          <m:r>
                            <a:rPr lang="en-US" sz="1400" b="0" i="1" smtClean="0">
                              <a:solidFill>
                                <a:srgbClr val="00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b="0" i="1" smtClean="0">
                              <a:solidFill>
                                <a:srgbClr val="000000"/>
                              </a:solidFill>
                              <a:latin typeface="Cambria Math" panose="02040503050406030204" pitchFamily="18" charset="0"/>
                            </a:rPr>
                            <m:t>/</m:t>
                          </m:r>
                          <m:r>
                            <a:rPr lang="en-US" altLang="en-US" sz="14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5" name="TextBox 14">
                <a:extLst>
                  <a:ext uri="{FF2B5EF4-FFF2-40B4-BE49-F238E27FC236}">
                    <a16:creationId xmlns:a16="http://schemas.microsoft.com/office/drawing/2014/main" id="{F1D2DB36-347F-41D6-A1B6-5BC1D653ADC4}"/>
                  </a:ext>
                </a:extLst>
              </p:cNvPr>
              <p:cNvSpPr txBox="1">
                <a:spLocks noRot="1" noChangeAspect="1" noMove="1" noResize="1" noEditPoints="1" noAdjustHandles="1" noChangeArrowheads="1" noChangeShapeType="1" noTextEdit="1"/>
              </p:cNvSpPr>
              <p:nvPr/>
            </p:nvSpPr>
            <p:spPr>
              <a:xfrm>
                <a:off x="1219873" y="4766807"/>
                <a:ext cx="5257800" cy="539635"/>
              </a:xfrm>
              <a:prstGeom prst="rect">
                <a:avLst/>
              </a:prstGeom>
              <a:blipFill>
                <a:blip r:embed="rId9"/>
                <a:stretch>
                  <a:fillRect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1104DC-FDC9-4B9A-B668-C2798AC42A0C}"/>
                  </a:ext>
                </a:extLst>
              </p:cNvPr>
              <p:cNvSpPr txBox="1"/>
              <p:nvPr/>
            </p:nvSpPr>
            <p:spPr>
              <a:xfrm>
                <a:off x="1341654" y="5342846"/>
                <a:ext cx="2823273" cy="369332"/>
              </a:xfrm>
              <a:prstGeom prst="rect">
                <a:avLst/>
              </a:prstGeom>
              <a:noFill/>
            </p:spPr>
            <p:txBody>
              <a:bodyPr wrap="none" rtlCol="0">
                <a:spAutoFit/>
              </a:bodyPr>
              <a:lstStyle/>
              <a:p>
                <a:r>
                  <a:rPr lang="en-US" dirty="0"/>
                  <a:t>If we consider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i="1" smtClean="0">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r>
                  <a:rPr lang="en-US" sz="1400" dirty="0"/>
                  <a:t>,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=1</m:t>
                    </m:r>
                  </m:oMath>
                </a14:m>
                <a:r>
                  <a:rPr lang="en-US" sz="1400" dirty="0"/>
                  <a:t> </a:t>
                </a:r>
              </a:p>
            </p:txBody>
          </p:sp>
        </mc:Choice>
        <mc:Fallback xmlns="">
          <p:sp>
            <p:nvSpPr>
              <p:cNvPr id="16" name="TextBox 15">
                <a:extLst>
                  <a:ext uri="{FF2B5EF4-FFF2-40B4-BE49-F238E27FC236}">
                    <a16:creationId xmlns:a16="http://schemas.microsoft.com/office/drawing/2014/main" id="{021104DC-FDC9-4B9A-B668-C2798AC42A0C}"/>
                  </a:ext>
                </a:extLst>
              </p:cNvPr>
              <p:cNvSpPr txBox="1">
                <a:spLocks noRot="1" noChangeAspect="1" noMove="1" noResize="1" noEditPoints="1" noAdjustHandles="1" noChangeArrowheads="1" noChangeShapeType="1" noTextEdit="1"/>
              </p:cNvSpPr>
              <p:nvPr/>
            </p:nvSpPr>
            <p:spPr>
              <a:xfrm>
                <a:off x="1341654" y="5342846"/>
                <a:ext cx="2823273" cy="369332"/>
              </a:xfrm>
              <a:prstGeom prst="rect">
                <a:avLst/>
              </a:prstGeom>
              <a:blipFill>
                <a:blip r:embed="rId10"/>
                <a:stretch>
                  <a:fillRect l="-1728" t="-8197" b="-2459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1A46DBD-096B-4838-9BF8-DA8CA846FFC9}"/>
              </a:ext>
            </a:extLst>
          </p:cNvPr>
          <p:cNvSpPr txBox="1"/>
          <p:nvPr/>
        </p:nvSpPr>
        <p:spPr>
          <a:xfrm>
            <a:off x="1200793" y="5748582"/>
            <a:ext cx="755656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circuit achieves good stability of dc operating point against changes in β with the help of emitter resistor which causes degeneration to take place.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FE3C000B-41CA-4D3E-B2EB-766EAE4DAC6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r>
              <a:rPr lang="en-US" altLang="en-US">
                <a:solidFill>
                  <a:schemeClr val="bg1"/>
                </a:solidFill>
                <a:latin typeface="Batang" panose="02030600000101010101" pitchFamily="18" charset="-127"/>
              </a:rPr>
              <a:t>Department of Electronics and Communication Engineering,  School Of Engineering,                 Manipal University, jaipur</a:t>
            </a:r>
          </a:p>
        </p:txBody>
      </p:sp>
      <p:sp>
        <p:nvSpPr>
          <p:cNvPr id="5124" name="Rectangle 3">
            <a:extLst>
              <a:ext uri="{FF2B5EF4-FFF2-40B4-BE49-F238E27FC236}">
                <a16:creationId xmlns:a16="http://schemas.microsoft.com/office/drawing/2014/main" id="{E703BC42-46B1-4DF4-B0AB-0DAD52754344}"/>
              </a:ext>
            </a:extLst>
          </p:cNvPr>
          <p:cNvSpPr>
            <a:spLocks noGrp="1" noChangeArrowheads="1"/>
          </p:cNvSpPr>
          <p:nvPr>
            <p:ph type="body" idx="1"/>
          </p:nvPr>
        </p:nvSpPr>
        <p:spPr bwMode="auto">
          <a:xfrm>
            <a:off x="914400" y="1333500"/>
            <a:ext cx="7487356"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altLang="en-US" sz="2000" dirty="0">
                <a:latin typeface="Times New Roman" panose="02020603050405020304" pitchFamily="18" charset="0"/>
              </a:rPr>
              <a:t>Pros and Cons of Emitter Stabilized Circuit:</a:t>
            </a:r>
          </a:p>
          <a:p>
            <a:pPr lvl="1" eaLnBrk="1" hangingPunct="1">
              <a:buFont typeface="Wingdings" panose="05000000000000000000" pitchFamily="2" charset="2"/>
              <a:buChar char="Ø"/>
            </a:pPr>
            <a:r>
              <a:rPr lang="en-US" altLang="en-US" sz="2000" b="1" dirty="0">
                <a:latin typeface="Times New Roman" panose="02020603050405020304" pitchFamily="18" charset="0"/>
              </a:rPr>
              <a:t>Pros:</a:t>
            </a:r>
            <a:r>
              <a:rPr lang="en-US" altLang="en-US" sz="2000" dirty="0">
                <a:latin typeface="Times New Roman" panose="02020603050405020304" pitchFamily="18" charset="0"/>
              </a:rPr>
              <a:t>	</a:t>
            </a:r>
          </a:p>
          <a:p>
            <a:pPr marL="1785937" lvl="4" indent="-457200">
              <a:buFont typeface="+mj-lt"/>
              <a:buAutoNum type="arabicPeriod"/>
            </a:pPr>
            <a:r>
              <a:rPr lang="en-US" altLang="en-US" sz="2000" dirty="0">
                <a:latin typeface="Times New Roman" panose="02020603050405020304" pitchFamily="18" charset="0"/>
              </a:rPr>
              <a:t>The circuit has the tendency to stabilize operating point against changes in temperature and β-value. </a:t>
            </a:r>
          </a:p>
          <a:p>
            <a:pPr lvl="1" eaLnBrk="1" hangingPunct="1">
              <a:buFont typeface="Wingdings" panose="05000000000000000000" pitchFamily="2" charset="2"/>
              <a:buChar char="Ø"/>
            </a:pPr>
            <a:r>
              <a:rPr lang="en-US" altLang="en-US" sz="2000" b="1" dirty="0">
                <a:latin typeface="Times New Roman" panose="02020603050405020304" pitchFamily="18" charset="0"/>
              </a:rPr>
              <a:t>Cons:</a:t>
            </a:r>
            <a:r>
              <a:rPr lang="en-US" altLang="en-US" sz="2000" dirty="0">
                <a:latin typeface="Times New Roman" panose="02020603050405020304" pitchFamily="18" charset="0"/>
              </a:rPr>
              <a:t>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As β-value is fixed for a given transistor, this relation can be satisfied either by keeping R</a:t>
            </a:r>
            <a:r>
              <a:rPr lang="en-US" sz="2000" baseline="-25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very large, or making R</a:t>
            </a:r>
            <a:r>
              <a:rPr lang="en-US" sz="2000" baseline="-25000" dirty="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very low.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If R</a:t>
            </a:r>
            <a:r>
              <a:rPr lang="en-US" sz="2000" baseline="-25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is of large value, high V</a:t>
            </a:r>
            <a:r>
              <a:rPr lang="en-US" sz="2000" baseline="-25000" dirty="0">
                <a:latin typeface="Times New Roman" panose="02020603050405020304" pitchFamily="18" charset="0"/>
                <a:cs typeface="Times New Roman" panose="02020603050405020304" pitchFamily="18" charset="0"/>
              </a:rPr>
              <a:t>CC</a:t>
            </a:r>
            <a:r>
              <a:rPr lang="en-US" sz="2000" dirty="0">
                <a:latin typeface="Times New Roman" panose="02020603050405020304" pitchFamily="18" charset="0"/>
                <a:cs typeface="Times New Roman" panose="02020603050405020304" pitchFamily="18" charset="0"/>
              </a:rPr>
              <a:t> is necessary. This increases cost as well as necessary precautions while handling. </a:t>
            </a:r>
            <a:r>
              <a:rPr lang="en-US" altLang="en-US" sz="2000" dirty="0">
                <a:latin typeface="Times New Roman" panose="02020603050405020304" pitchFamily="18" charset="0"/>
                <a:cs typeface="Times New Roman" panose="02020603050405020304" pitchFamily="18" charset="0"/>
              </a:rPr>
              <a:t>a switch. </a:t>
            </a:r>
            <a:endParaRPr lang="el-GR" altLang="en-US" sz="2000" dirty="0">
              <a:latin typeface="Times New Roman" panose="02020603050405020304" pitchFamily="18" charset="0"/>
              <a:cs typeface="Times New Roman" panose="02020603050405020304" pitchFamily="18" charset="0"/>
            </a:endParaRPr>
          </a:p>
        </p:txBody>
      </p:sp>
      <p:sp>
        <p:nvSpPr>
          <p:cNvPr id="8" name="Text Box 11">
            <a:extLst>
              <a:ext uri="{FF2B5EF4-FFF2-40B4-BE49-F238E27FC236}">
                <a16:creationId xmlns:a16="http://schemas.microsoft.com/office/drawing/2014/main" id="{4FBF4A6C-17D8-4B8B-B66F-5AF192DE4647}"/>
              </a:ext>
            </a:extLst>
          </p:cNvPr>
          <p:cNvSpPr txBox="1">
            <a:spLocks noChangeArrowheads="1"/>
          </p:cNvSpPr>
          <p:nvPr/>
        </p:nvSpPr>
        <p:spPr bwMode="auto">
          <a:xfrm>
            <a:off x="304800" y="276225"/>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Emitter-Stabilized Bias Circuit</a:t>
            </a:r>
          </a:p>
        </p:txBody>
      </p:sp>
    </p:spTree>
    <p:extLst>
      <p:ext uri="{BB962C8B-B14F-4D97-AF65-F5344CB8AC3E}">
        <p14:creationId xmlns:p14="http://schemas.microsoft.com/office/powerpoint/2010/main" val="33769821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a:extLst>
              <a:ext uri="{FF2B5EF4-FFF2-40B4-BE49-F238E27FC236}">
                <a16:creationId xmlns:a16="http://schemas.microsoft.com/office/drawing/2014/main" id="{C47EDFC3-B437-4072-B82F-9A75489EF8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562100" y="795338"/>
            <a:ext cx="24003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a:extLst>
              <a:ext uri="{FF2B5EF4-FFF2-40B4-BE49-F238E27FC236}">
                <a16:creationId xmlns:a16="http://schemas.microsoft.com/office/drawing/2014/main" id="{3018D52A-BA7B-4E49-BEFB-6AEC9E52B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10477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a:extLst>
              <a:ext uri="{FF2B5EF4-FFF2-40B4-BE49-F238E27FC236}">
                <a16:creationId xmlns:a16="http://schemas.microsoft.com/office/drawing/2014/main" id="{464376A3-6DCA-43D0-AA1E-A653729F008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43000" y="2958571"/>
            <a:ext cx="41624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a:extLst>
              <a:ext uri="{FF2B5EF4-FFF2-40B4-BE49-F238E27FC236}">
                <a16:creationId xmlns:a16="http://schemas.microsoft.com/office/drawing/2014/main" id="{2199C556-9DF9-4EC8-B49C-86B785B2F53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55511" y="4274079"/>
            <a:ext cx="18192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7">
            <a:extLst>
              <a:ext uri="{FF2B5EF4-FFF2-40B4-BE49-F238E27FC236}">
                <a16:creationId xmlns:a16="http://schemas.microsoft.com/office/drawing/2014/main" id="{012A7DCE-BEBA-45CB-9AFD-5BFFF809189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43000" y="5270147"/>
            <a:ext cx="51625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468113E-9148-41FF-A45F-D97B94506D4A}"/>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5305425" y="806535"/>
            <a:ext cx="3293188" cy="26144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additive="base">
                                        <p:cTn id="7" dur="500" fill="hold"/>
                                        <p:tgtEl>
                                          <p:spTgt spid="35845"/>
                                        </p:tgtEl>
                                        <p:attrNameLst>
                                          <p:attrName>ppt_x</p:attrName>
                                        </p:attrNameLst>
                                      </p:cBhvr>
                                      <p:tavLst>
                                        <p:tav tm="0">
                                          <p:val>
                                            <p:strVal val="#ppt_x"/>
                                          </p:val>
                                        </p:tav>
                                        <p:tav tm="100000">
                                          <p:val>
                                            <p:strVal val="#ppt_x"/>
                                          </p:val>
                                        </p:tav>
                                      </p:tavLst>
                                    </p:anim>
                                    <p:anim calcmode="lin" valueType="num">
                                      <p:cBhvr additive="base">
                                        <p:cTn id="8" dur="500" fill="hold"/>
                                        <p:tgtEl>
                                          <p:spTgt spid="358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6"/>
                                        </p:tgtEl>
                                        <p:attrNameLst>
                                          <p:attrName>style.visibility</p:attrName>
                                        </p:attrNameLst>
                                      </p:cBhvr>
                                      <p:to>
                                        <p:strVal val="visible"/>
                                      </p:to>
                                    </p:set>
                                    <p:anim calcmode="lin" valueType="num">
                                      <p:cBhvr additive="base">
                                        <p:cTn id="13" dur="500" fill="hold"/>
                                        <p:tgtEl>
                                          <p:spTgt spid="35846"/>
                                        </p:tgtEl>
                                        <p:attrNameLst>
                                          <p:attrName>ppt_x</p:attrName>
                                        </p:attrNameLst>
                                      </p:cBhvr>
                                      <p:tavLst>
                                        <p:tav tm="0">
                                          <p:val>
                                            <p:strVal val="#ppt_x"/>
                                          </p:val>
                                        </p:tav>
                                        <p:tav tm="100000">
                                          <p:val>
                                            <p:strVal val="#ppt_x"/>
                                          </p:val>
                                        </p:tav>
                                      </p:tavLst>
                                    </p:anim>
                                    <p:anim calcmode="lin" valueType="num">
                                      <p:cBhvr additive="base">
                                        <p:cTn id="14" dur="500" fill="hold"/>
                                        <p:tgtEl>
                                          <p:spTgt spid="3584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7"/>
                                        </p:tgtEl>
                                        <p:attrNameLst>
                                          <p:attrName>style.visibility</p:attrName>
                                        </p:attrNameLst>
                                      </p:cBhvr>
                                      <p:to>
                                        <p:strVal val="visible"/>
                                      </p:to>
                                    </p:set>
                                    <p:anim calcmode="lin" valueType="num">
                                      <p:cBhvr additive="base">
                                        <p:cTn id="19" dur="500" fill="hold"/>
                                        <p:tgtEl>
                                          <p:spTgt spid="35847"/>
                                        </p:tgtEl>
                                        <p:attrNameLst>
                                          <p:attrName>ppt_x</p:attrName>
                                        </p:attrNameLst>
                                      </p:cBhvr>
                                      <p:tavLst>
                                        <p:tav tm="0">
                                          <p:val>
                                            <p:strVal val="#ppt_x"/>
                                          </p:val>
                                        </p:tav>
                                        <p:tav tm="100000">
                                          <p:val>
                                            <p:strVal val="#ppt_x"/>
                                          </p:val>
                                        </p:tav>
                                      </p:tavLst>
                                    </p:anim>
                                    <p:anim calcmode="lin" valueType="num">
                                      <p:cBhvr additive="base">
                                        <p:cTn id="20" dur="500" fill="hold"/>
                                        <p:tgtEl>
                                          <p:spTgt spid="35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a:extLst>
              <a:ext uri="{FF2B5EF4-FFF2-40B4-BE49-F238E27FC236}">
                <a16:creationId xmlns:a16="http://schemas.microsoft.com/office/drawing/2014/main" id="{81D43826-BC54-47BD-B41F-9D0564126D6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47900" y="697706"/>
            <a:ext cx="4343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3">
            <a:extLst>
              <a:ext uri="{FF2B5EF4-FFF2-40B4-BE49-F238E27FC236}">
                <a16:creationId xmlns:a16="http://schemas.microsoft.com/office/drawing/2014/main" id="{EDF74315-38FF-4439-B0E1-B2BF3D5ECA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14575" y="1828800"/>
            <a:ext cx="2266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4">
            <a:extLst>
              <a:ext uri="{FF2B5EF4-FFF2-40B4-BE49-F238E27FC236}">
                <a16:creationId xmlns:a16="http://schemas.microsoft.com/office/drawing/2014/main" id="{8CA8E0CD-AE20-4214-9E25-85DCE213A35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14575" y="3719512"/>
            <a:ext cx="21050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a:extLst>
              <a:ext uri="{FF2B5EF4-FFF2-40B4-BE49-F238E27FC236}">
                <a16:creationId xmlns:a16="http://schemas.microsoft.com/office/drawing/2014/main" id="{208904A9-6200-47A4-9471-0B42872D4D0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14575" y="5067300"/>
            <a:ext cx="2162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ppt_x"/>
                                          </p:val>
                                        </p:tav>
                                        <p:tav tm="100000">
                                          <p:val>
                                            <p:strVal val="#ppt_x"/>
                                          </p:val>
                                        </p:tav>
                                      </p:tavLst>
                                    </p:anim>
                                    <p:anim calcmode="lin" valueType="num">
                                      <p:cBhvr additive="base">
                                        <p:cTn id="8" dur="500" fill="hold"/>
                                        <p:tgtEl>
                                          <p:spTgt spid="983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8307"/>
                                        </p:tgtEl>
                                        <p:attrNameLst>
                                          <p:attrName>style.visibility</p:attrName>
                                        </p:attrNameLst>
                                      </p:cBhvr>
                                      <p:to>
                                        <p:strVal val="visible"/>
                                      </p:to>
                                    </p:set>
                                    <p:anim calcmode="lin" valueType="num">
                                      <p:cBhvr additive="base">
                                        <p:cTn id="13" dur="500" fill="hold"/>
                                        <p:tgtEl>
                                          <p:spTgt spid="98307"/>
                                        </p:tgtEl>
                                        <p:attrNameLst>
                                          <p:attrName>ppt_x</p:attrName>
                                        </p:attrNameLst>
                                      </p:cBhvr>
                                      <p:tavLst>
                                        <p:tav tm="0">
                                          <p:val>
                                            <p:strVal val="#ppt_x"/>
                                          </p:val>
                                        </p:tav>
                                        <p:tav tm="100000">
                                          <p:val>
                                            <p:strVal val="#ppt_x"/>
                                          </p:val>
                                        </p:tav>
                                      </p:tavLst>
                                    </p:anim>
                                    <p:anim calcmode="lin" valueType="num">
                                      <p:cBhvr additive="base">
                                        <p:cTn id="14" dur="500" fill="hold"/>
                                        <p:tgtEl>
                                          <p:spTgt spid="983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8308"/>
                                        </p:tgtEl>
                                        <p:attrNameLst>
                                          <p:attrName>style.visibility</p:attrName>
                                        </p:attrNameLst>
                                      </p:cBhvr>
                                      <p:to>
                                        <p:strVal val="visible"/>
                                      </p:to>
                                    </p:set>
                                    <p:anim calcmode="lin" valueType="num">
                                      <p:cBhvr additive="base">
                                        <p:cTn id="19" dur="500" fill="hold"/>
                                        <p:tgtEl>
                                          <p:spTgt spid="98308"/>
                                        </p:tgtEl>
                                        <p:attrNameLst>
                                          <p:attrName>ppt_x</p:attrName>
                                        </p:attrNameLst>
                                      </p:cBhvr>
                                      <p:tavLst>
                                        <p:tav tm="0">
                                          <p:val>
                                            <p:strVal val="#ppt_x"/>
                                          </p:val>
                                        </p:tav>
                                        <p:tav tm="100000">
                                          <p:val>
                                            <p:strVal val="#ppt_x"/>
                                          </p:val>
                                        </p:tav>
                                      </p:tavLst>
                                    </p:anim>
                                    <p:anim calcmode="lin" valueType="num">
                                      <p:cBhvr additive="base">
                                        <p:cTn id="20" dur="500" fill="hold"/>
                                        <p:tgtEl>
                                          <p:spTgt spid="983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8309"/>
                                        </p:tgtEl>
                                        <p:attrNameLst>
                                          <p:attrName>style.visibility</p:attrName>
                                        </p:attrNameLst>
                                      </p:cBhvr>
                                      <p:to>
                                        <p:strVal val="visible"/>
                                      </p:to>
                                    </p:set>
                                    <p:anim calcmode="lin" valueType="num">
                                      <p:cBhvr additive="base">
                                        <p:cTn id="25" dur="500" fill="hold"/>
                                        <p:tgtEl>
                                          <p:spTgt spid="98309"/>
                                        </p:tgtEl>
                                        <p:attrNameLst>
                                          <p:attrName>ppt_x</p:attrName>
                                        </p:attrNameLst>
                                      </p:cBhvr>
                                      <p:tavLst>
                                        <p:tav tm="0">
                                          <p:val>
                                            <p:strVal val="#ppt_x"/>
                                          </p:val>
                                        </p:tav>
                                        <p:tav tm="100000">
                                          <p:val>
                                            <p:strVal val="#ppt_x"/>
                                          </p:val>
                                        </p:tav>
                                      </p:tavLst>
                                    </p:anim>
                                    <p:anim calcmode="lin" valueType="num">
                                      <p:cBhvr additive="base">
                                        <p:cTn id="26" dur="500" fill="hold"/>
                                        <p:tgtEl>
                                          <p:spTgt spid="983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a:extLst>
              <a:ext uri="{FF2B5EF4-FFF2-40B4-BE49-F238E27FC236}">
                <a16:creationId xmlns:a16="http://schemas.microsoft.com/office/drawing/2014/main" id="{E1D04783-934F-4BB2-A559-60FC446DD938}"/>
              </a:ext>
            </a:extLst>
          </p:cNvPr>
          <p:cNvSpPr txBox="1">
            <a:spLocks noChangeArrowheads="1"/>
          </p:cNvSpPr>
          <p:nvPr/>
        </p:nvSpPr>
        <p:spPr bwMode="auto">
          <a:xfrm>
            <a:off x="45720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a:solidFill>
                  <a:srgbClr val="CC3300"/>
                </a:solidFill>
                <a:effectLst>
                  <a:outerShdw blurRad="38100" dist="38100" dir="2700000" algn="tl">
                    <a:srgbClr val="C0C0C0"/>
                  </a:outerShdw>
                </a:effectLst>
                <a:latin typeface="Times New Roman" pitchFamily="18" charset="0"/>
                <a:cs typeface="+mn-cs"/>
              </a:rPr>
              <a:t>Saturation Level</a:t>
            </a:r>
            <a:r>
              <a:rPr lang="en-US" sz="3600">
                <a:latin typeface="Times New Roman" pitchFamily="18" charset="0"/>
                <a:cs typeface="+mn-cs"/>
              </a:rPr>
              <a:t> </a:t>
            </a:r>
            <a:endParaRPr lang="en-US" sz="3600" b="1">
              <a:solidFill>
                <a:srgbClr val="CC3300"/>
              </a:solidFill>
              <a:effectLst>
                <a:outerShdw blurRad="38100" dist="38100" dir="2700000" algn="tl">
                  <a:srgbClr val="C0C0C0"/>
                </a:outerShdw>
              </a:effectLst>
              <a:latin typeface="Times New Roman" pitchFamily="18" charset="0"/>
              <a:cs typeface="+mn-cs"/>
            </a:endParaRPr>
          </a:p>
        </p:txBody>
      </p:sp>
      <p:sp>
        <p:nvSpPr>
          <p:cNvPr id="18449" name="Rectangle 17">
            <a:extLst>
              <a:ext uri="{FF2B5EF4-FFF2-40B4-BE49-F238E27FC236}">
                <a16:creationId xmlns:a16="http://schemas.microsoft.com/office/drawing/2014/main" id="{B9538F67-03CF-476A-8636-C02922C9ADC8}"/>
              </a:ext>
            </a:extLst>
          </p:cNvPr>
          <p:cNvSpPr>
            <a:spLocks noChangeArrowheads="1"/>
          </p:cNvSpPr>
          <p:nvPr/>
        </p:nvSpPr>
        <p:spPr bwMode="auto">
          <a:xfrm>
            <a:off x="1676400" y="4724400"/>
            <a:ext cx="1143000" cy="366713"/>
          </a:xfrm>
          <a:prstGeom prst="rect">
            <a:avLst/>
          </a:prstGeom>
          <a:noFill/>
          <a:ln w="9525">
            <a:noFill/>
            <a:miter lim="800000"/>
            <a:headEnd/>
            <a:tailEnd/>
          </a:ln>
          <a:effectLst/>
        </p:spPr>
        <p:txBody>
          <a:bodyPr>
            <a:spAutoFit/>
          </a:bodyPr>
          <a:lstStyle/>
          <a:p>
            <a:pPr>
              <a:defRPr/>
            </a:pPr>
            <a:r>
              <a:rPr lang="en-US" altLang="en-US" sz="1800" b="1">
                <a:latin typeface="Times New Roman" pitchFamily="18" charset="0"/>
                <a:cs typeface="+mn-cs"/>
              </a:rPr>
              <a:t>V</a:t>
            </a:r>
            <a:r>
              <a:rPr lang="en-US" altLang="en-US" sz="1800" b="1" baseline="-25000">
                <a:latin typeface="Times New Roman" pitchFamily="18" charset="0"/>
                <a:cs typeface="+mn-cs"/>
              </a:rPr>
              <a:t>CEcutoff</a:t>
            </a:r>
            <a:r>
              <a:rPr lang="en-US" altLang="en-US" sz="1800" b="1">
                <a:effectLst>
                  <a:outerShdw blurRad="38100" dist="38100" dir="2700000" algn="tl">
                    <a:srgbClr val="C0C0C0"/>
                  </a:outerShdw>
                </a:effectLst>
                <a:latin typeface="Times New Roman" pitchFamily="18" charset="0"/>
                <a:cs typeface="+mn-cs"/>
              </a:rPr>
              <a:t>:</a:t>
            </a:r>
            <a:endParaRPr lang="en-US" sz="1800" b="1">
              <a:effectLst>
                <a:outerShdw blurRad="38100" dist="38100" dir="2700000" algn="tl">
                  <a:srgbClr val="C0C0C0"/>
                </a:outerShdw>
              </a:effectLst>
              <a:latin typeface="Times New Roman" pitchFamily="18" charset="0"/>
              <a:cs typeface="+mn-cs"/>
            </a:endParaRPr>
          </a:p>
        </p:txBody>
      </p:sp>
      <p:sp>
        <p:nvSpPr>
          <p:cNvPr id="25606" name="Rectangle 18">
            <a:extLst>
              <a:ext uri="{FF2B5EF4-FFF2-40B4-BE49-F238E27FC236}">
                <a16:creationId xmlns:a16="http://schemas.microsoft.com/office/drawing/2014/main" id="{7DE1D35C-0374-42C8-8E92-30B296318A1E}"/>
              </a:ext>
            </a:extLst>
          </p:cNvPr>
          <p:cNvSpPr>
            <a:spLocks noChangeArrowheads="1"/>
          </p:cNvSpPr>
          <p:nvPr/>
        </p:nvSpPr>
        <p:spPr bwMode="auto">
          <a:xfrm>
            <a:off x="4648200" y="4724400"/>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b="1">
                <a:latin typeface="Times New Roman" panose="02020603050405020304" pitchFamily="18" charset="0"/>
              </a:rPr>
              <a:t>I</a:t>
            </a:r>
            <a:r>
              <a:rPr lang="en-US" altLang="en-US" sz="1800" b="1" baseline="-25000">
                <a:latin typeface="Times New Roman" panose="02020603050405020304" pitchFamily="18" charset="0"/>
              </a:rPr>
              <a:t>Csat</a:t>
            </a:r>
            <a:r>
              <a:rPr lang="en-US" altLang="en-US" sz="1800" b="1">
                <a:latin typeface="Times New Roman" panose="02020603050405020304" pitchFamily="18" charset="0"/>
              </a:rPr>
              <a:t>:</a:t>
            </a:r>
            <a:endParaRPr lang="en-US" altLang="ar-JO" sz="1800" b="1">
              <a:latin typeface="Times New Roman" panose="02020603050405020304" pitchFamily="18" charset="0"/>
            </a:endParaRPr>
          </a:p>
        </p:txBody>
      </p:sp>
      <p:sp>
        <p:nvSpPr>
          <p:cNvPr id="25607" name="Rectangle 29">
            <a:extLst>
              <a:ext uri="{FF2B5EF4-FFF2-40B4-BE49-F238E27FC236}">
                <a16:creationId xmlns:a16="http://schemas.microsoft.com/office/drawing/2014/main" id="{FD7552FD-3880-4F7A-A378-9CA6E283A8ED}"/>
              </a:ext>
            </a:extLst>
          </p:cNvPr>
          <p:cNvSpPr>
            <a:spLocks noChangeArrowheads="1"/>
          </p:cNvSpPr>
          <p:nvPr/>
        </p:nvSpPr>
        <p:spPr bwMode="auto">
          <a:xfrm>
            <a:off x="1066800" y="4251325"/>
            <a:ext cx="640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ClrTx/>
              <a:buFontTx/>
              <a:buNone/>
            </a:pPr>
            <a:r>
              <a:rPr lang="en-US" altLang="en-US" sz="2000" b="1">
                <a:solidFill>
                  <a:schemeClr val="accent2"/>
                </a:solidFill>
                <a:latin typeface="Times New Roman" panose="02020603050405020304" pitchFamily="18" charset="0"/>
              </a:rPr>
              <a:t>The endpoints can be determined from the load line.</a:t>
            </a:r>
            <a:endParaRPr lang="en-US" altLang="en-US" sz="2000">
              <a:solidFill>
                <a:schemeClr val="accent2"/>
              </a:solidFill>
              <a:latin typeface="Times New Roman" panose="02020603050405020304" pitchFamily="18" charset="0"/>
            </a:endParaRPr>
          </a:p>
        </p:txBody>
      </p:sp>
      <p:graphicFrame>
        <p:nvGraphicFramePr>
          <p:cNvPr id="25608" name="Object 31">
            <a:extLst>
              <a:ext uri="{FF2B5EF4-FFF2-40B4-BE49-F238E27FC236}">
                <a16:creationId xmlns:a16="http://schemas.microsoft.com/office/drawing/2014/main" id="{645C92AE-19A0-4783-9BA5-67A128065A6B}"/>
              </a:ext>
            </a:extLst>
          </p:cNvPr>
          <p:cNvGraphicFramePr>
            <a:graphicFrameLocks noChangeAspect="1"/>
          </p:cNvGraphicFramePr>
          <p:nvPr/>
        </p:nvGraphicFramePr>
        <p:xfrm>
          <a:off x="2590800" y="5181600"/>
          <a:ext cx="1066800" cy="620713"/>
        </p:xfrm>
        <a:graphic>
          <a:graphicData uri="http://schemas.openxmlformats.org/presentationml/2006/ole">
            <mc:AlternateContent xmlns:mc="http://schemas.openxmlformats.org/markup-compatibility/2006">
              <mc:Choice xmlns:v="urn:schemas-microsoft-com:vml" Requires="v">
                <p:oleObj name="Equation" r:id="rId3" imgW="787400" imgH="457200" progId="Equation.3">
                  <p:embed/>
                </p:oleObj>
              </mc:Choice>
              <mc:Fallback>
                <p:oleObj name="Equation" r:id="rId3" imgW="787400" imgH="457200" progId="Equation.3">
                  <p:embed/>
                  <p:pic>
                    <p:nvPicPr>
                      <p:cNvPr id="25608" name="Object 31">
                        <a:extLst>
                          <a:ext uri="{FF2B5EF4-FFF2-40B4-BE49-F238E27FC236}">
                            <a16:creationId xmlns:a16="http://schemas.microsoft.com/office/drawing/2014/main" id="{645C92AE-19A0-4783-9BA5-67A128065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181600"/>
                        <a:ext cx="10668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5609" name="Object 32">
                <a:extLst>
                  <a:ext uri="{FF2B5EF4-FFF2-40B4-BE49-F238E27FC236}">
                    <a16:creationId xmlns:a16="http://schemas.microsoft.com/office/drawing/2014/main" id="{CF56DF3B-9699-4DAF-9EFD-601179AABC96}"/>
                  </a:ext>
                </a:extLst>
              </p:cNvPr>
              <p:cNvSpPr txBox="1"/>
              <p:nvPr/>
            </p:nvSpPr>
            <p:spPr bwMode="auto">
              <a:xfrm>
                <a:off x="5319006" y="5279389"/>
                <a:ext cx="1653293" cy="9207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0 </m:t>
                      </m:r>
                      <m:r>
                        <m:rPr>
                          <m:nor/>
                        </m:rPr>
                        <a:rPr lang="en-US" i="0">
                          <a:solidFill>
                            <a:srgbClr val="000000"/>
                          </a:solidFill>
                          <a:latin typeface="Cambria Math" panose="02040503050406030204" pitchFamily="18" charset="0"/>
                        </a:rPr>
                        <m:t>V</m:t>
                      </m:r>
                    </m:oMath>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1">
                              <a:solidFill>
                                <a:srgbClr val="000000"/>
                              </a:solidFill>
                              <a:latin typeface="Cambria Math" panose="02040503050406030204" pitchFamily="18" charset="0"/>
                            </a:rPr>
                            <m:t>I</m:t>
                          </m:r>
                        </m:e>
                        <m:sub>
                          <m:r>
                            <m:rPr>
                              <m:sty m:val="p"/>
                            </m:rPr>
                            <a:rPr lang="en-US" i="1">
                              <a:solidFill>
                                <a:srgbClr val="000000"/>
                              </a:solidFill>
                              <a:latin typeface="Cambria Math" panose="02040503050406030204" pitchFamily="18" charset="0"/>
                            </a:rPr>
                            <m:t>C</m:t>
                          </m:r>
                          <m:r>
                            <a:rPr lang="en-US" b="0" i="1" smtClean="0">
                              <a:solidFill>
                                <a:srgbClr val="000000"/>
                              </a:solidFill>
                              <a:latin typeface="Cambria Math" panose="02040503050406030204" pitchFamily="18" charset="0"/>
                            </a:rPr>
                            <m:t>𝑠𝑎𝑡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m:rPr>
                                  <m:sty m:val="p"/>
                                </m:rPr>
                                <a:rPr lang="en-US" i="1">
                                  <a:solidFill>
                                    <a:srgbClr val="000000"/>
                                  </a:solidFill>
                                  <a:latin typeface="Cambria Math" panose="02040503050406030204" pitchFamily="18" charset="0"/>
                                </a:rPr>
                                <m:t>V</m:t>
                              </m:r>
                            </m:e>
                            <m:sub>
                              <m:r>
                                <m:rPr>
                                  <m:sty m:val="p"/>
                                </m:rPr>
                                <a:rPr lang="en-US" i="1">
                                  <a:solidFill>
                                    <a:srgbClr val="000000"/>
                                  </a:solidFill>
                                  <a:latin typeface="Cambria Math" panose="02040503050406030204" pitchFamily="18" charset="0"/>
                                </a:rPr>
                                <m:t>CC</m:t>
                              </m:r>
                            </m:sub>
                          </m:sSub>
                        </m:num>
                        <m:den>
                          <m:sSub>
                            <m:sSubPr>
                              <m:ctrlPr>
                                <a:rPr lang="en-US" i="1">
                                  <a:solidFill>
                                    <a:srgbClr val="000000"/>
                                  </a:solidFill>
                                  <a:latin typeface="Cambria Math" panose="02040503050406030204" pitchFamily="18" charset="0"/>
                                </a:rPr>
                              </m:ctrlPr>
                            </m:sSubPr>
                            <m:e>
                              <m:r>
                                <m:rPr>
                                  <m:sty m:val="p"/>
                                </m:rPr>
                                <a:rPr lang="en-US" i="1">
                                  <a:solidFill>
                                    <a:srgbClr val="000000"/>
                                  </a:solidFill>
                                  <a:latin typeface="Cambria Math" panose="02040503050406030204" pitchFamily="18" charset="0"/>
                                </a:rPr>
                                <m:t>R</m:t>
                              </m:r>
                            </m:e>
                            <m:sub>
                              <m:r>
                                <m:rPr>
                                  <m:sty m:val="p"/>
                                </m:rPr>
                                <a:rPr lang="en-US" i="1">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1">
                                  <a:solidFill>
                                    <a:srgbClr val="000000"/>
                                  </a:solidFill>
                                  <a:latin typeface="Cambria Math" panose="02040503050406030204" pitchFamily="18" charset="0"/>
                                </a:rPr>
                                <m:t>R</m:t>
                              </m:r>
                            </m:e>
                            <m:sub>
                              <m:r>
                                <m:rPr>
                                  <m:sty m:val="p"/>
                                </m:rPr>
                                <a:rPr lang="en-US" i="1">
                                  <a:solidFill>
                                    <a:srgbClr val="000000"/>
                                  </a:solidFill>
                                  <a:latin typeface="Cambria Math" panose="02040503050406030204" pitchFamily="18" charset="0"/>
                                </a:rPr>
                                <m:t>E</m:t>
                              </m:r>
                            </m:sub>
                          </m:sSub>
                        </m:den>
                      </m:f>
                    </m:oMath>
                  </m:oMathPara>
                </a14:m>
                <a:endParaRPr lang="en-US" dirty="0"/>
              </a:p>
            </p:txBody>
          </p:sp>
        </mc:Choice>
        <mc:Fallback xmlns="">
          <p:sp>
            <p:nvSpPr>
              <p:cNvPr id="25609" name="Object 32">
                <a:extLst>
                  <a:ext uri="{FF2B5EF4-FFF2-40B4-BE49-F238E27FC236}">
                    <a16:creationId xmlns:a16="http://schemas.microsoft.com/office/drawing/2014/main" id="{CF56DF3B-9699-4DAF-9EFD-601179AABC96}"/>
                  </a:ext>
                </a:extLst>
              </p:cNvPr>
              <p:cNvSpPr txBox="1">
                <a:spLocks noRot="1" noChangeAspect="1" noMove="1" noResize="1" noEditPoints="1" noAdjustHandles="1" noChangeArrowheads="1" noChangeShapeType="1" noTextEdit="1"/>
              </p:cNvSpPr>
              <p:nvPr/>
            </p:nvSpPr>
            <p:spPr bwMode="auto">
              <a:xfrm>
                <a:off x="5319006" y="5279389"/>
                <a:ext cx="1653293" cy="920750"/>
              </a:xfrm>
              <a:prstGeom prst="rect">
                <a:avLst/>
              </a:prstGeom>
              <a:blipFill>
                <a:blip r:embed="rId5"/>
                <a:stretch>
                  <a:fillRect/>
                </a:stretch>
              </a:blipFill>
              <a:ln>
                <a:noFill/>
              </a:ln>
              <a:effectLst/>
            </p:spPr>
            <p:txBody>
              <a:bodyPr/>
              <a:lstStyle/>
              <a:p>
                <a:r>
                  <a:rPr lang="en-US">
                    <a:noFill/>
                  </a:rPr>
                  <a:t> </a:t>
                </a:r>
              </a:p>
            </p:txBody>
          </p:sp>
        </mc:Fallback>
      </mc:AlternateContent>
      <p:graphicFrame>
        <p:nvGraphicFramePr>
          <p:cNvPr id="14" name="Object 10">
            <a:extLst>
              <a:ext uri="{FF2B5EF4-FFF2-40B4-BE49-F238E27FC236}">
                <a16:creationId xmlns:a16="http://schemas.microsoft.com/office/drawing/2014/main" id="{A0A03809-72CA-4BEB-B580-969A80BCC9A4}"/>
              </a:ext>
            </a:extLst>
          </p:cNvPr>
          <p:cNvGraphicFramePr>
            <a:graphicFrameLocks noChangeAspect="1"/>
          </p:cNvGraphicFramePr>
          <p:nvPr>
            <p:extLst>
              <p:ext uri="{D42A27DB-BD31-4B8C-83A1-F6EECF244321}">
                <p14:modId xmlns:p14="http://schemas.microsoft.com/office/powerpoint/2010/main" val="2003239605"/>
              </p:ext>
            </p:extLst>
          </p:nvPr>
        </p:nvGraphicFramePr>
        <p:xfrm>
          <a:off x="1358433" y="1293354"/>
          <a:ext cx="1778934" cy="2533650"/>
        </p:xfrm>
        <a:graphic>
          <a:graphicData uri="http://schemas.openxmlformats.org/presentationml/2006/ole">
            <mc:AlternateContent xmlns:mc="http://schemas.openxmlformats.org/markup-compatibility/2006">
              <mc:Choice xmlns:v="urn:schemas-microsoft-com:vml" Requires="v">
                <p:oleObj name="iGrafx Image Object" r:id="rId6" imgW="2419350" imgH="3257550" progId="">
                  <p:embed/>
                </p:oleObj>
              </mc:Choice>
              <mc:Fallback>
                <p:oleObj name="iGrafx Image Object" r:id="rId6" imgW="2419350" imgH="3257550" progId="">
                  <p:embed/>
                  <p:pic>
                    <p:nvPicPr>
                      <p:cNvPr id="14" name="Object 10">
                        <a:extLst>
                          <a:ext uri="{FF2B5EF4-FFF2-40B4-BE49-F238E27FC236}">
                            <a16:creationId xmlns:a16="http://schemas.microsoft.com/office/drawing/2014/main" id="{A0A03809-72CA-4BEB-B580-969A80BCC9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8433" y="1293354"/>
                        <a:ext cx="1778934"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a:extLst>
              <a:ext uri="{FF2B5EF4-FFF2-40B4-BE49-F238E27FC236}">
                <a16:creationId xmlns:a16="http://schemas.microsoft.com/office/drawing/2014/main" id="{7F3B076A-E7F9-4719-99CF-30E9BA7023B5}"/>
              </a:ext>
            </a:extLst>
          </p:cNvPr>
          <p:cNvPicPr>
            <a:picLocks noChangeAspect="1"/>
          </p:cNvPicPr>
          <p:nvPr/>
        </p:nvPicPr>
        <p:blipFill>
          <a:blip r:embed="rId8">
            <a:lum contrast="20000"/>
          </a:blip>
          <a:stretch>
            <a:fillRect/>
          </a:stretch>
        </p:blipFill>
        <p:spPr>
          <a:xfrm>
            <a:off x="4210756" y="1215249"/>
            <a:ext cx="3429000" cy="2689860"/>
          </a:xfrm>
          <a:prstGeom prst="rect">
            <a:avLst/>
          </a:prstGeom>
        </p:spPr>
      </p:pic>
      <mc:AlternateContent xmlns:mc="http://schemas.openxmlformats.org/markup-compatibility/2006" xmlns:a14="http://schemas.microsoft.com/office/drawing/2010/main">
        <mc:Choice Requires="a14">
          <p:sp>
            <p:nvSpPr>
              <p:cNvPr id="17" name="Object 41">
                <a:extLst>
                  <a:ext uri="{FF2B5EF4-FFF2-40B4-BE49-F238E27FC236}">
                    <a16:creationId xmlns:a16="http://schemas.microsoft.com/office/drawing/2014/main" id="{3F4A6D93-E2A0-406C-8E6D-0D4709421F5C}"/>
                  </a:ext>
                </a:extLst>
              </p:cNvPr>
              <p:cNvSpPr txBox="1"/>
              <p:nvPr/>
            </p:nvSpPr>
            <p:spPr bwMode="auto">
              <a:xfrm>
                <a:off x="5319007" y="4686638"/>
                <a:ext cx="2819400" cy="61555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a:solidFill>
                                    <a:srgbClr val="000000"/>
                                  </a:solidFill>
                                  <a:latin typeface="Cambria Math" panose="02040503050406030204" pitchFamily="18" charset="0"/>
                                </a:rPr>
                                <m:t>V</m:t>
                              </m:r>
                            </m:e>
                            <m:sub>
                              <m:r>
                                <m:rPr>
                                  <m:nor/>
                                </m:rPr>
                                <a:rPr lang="en-US">
                                  <a:solidFill>
                                    <a:srgbClr val="000000"/>
                                  </a:solidFill>
                                  <a:latin typeface="Cambria Math" panose="02040503050406030204" pitchFamily="18" charset="0"/>
                                </a:rPr>
                                <m:t>CC</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V</m:t>
                              </m:r>
                            </m:e>
                            <m:sub>
                              <m:r>
                                <m:rPr>
                                  <m:nor/>
                                </m:rPr>
                                <a:rPr lang="en-US">
                                  <a:solidFill>
                                    <a:srgbClr val="000000"/>
                                  </a:solidFill>
                                  <a:latin typeface="Cambria Math" panose="02040503050406030204" pitchFamily="18" charset="0"/>
                                </a:rPr>
                                <m:t>CE</m:t>
                              </m:r>
                            </m:sub>
                          </m:sSub>
                        </m:num>
                        <m:den>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C</m:t>
                              </m:r>
                            </m:sub>
                          </m:sSub>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r>
                            <m:rPr>
                              <m:nor/>
                            </m:rPr>
                            <a:rPr lang="en-US">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m:rPr>
                                  <m:nor/>
                                </m:rPr>
                                <a:rPr lang="en-US">
                                  <a:solidFill>
                                    <a:srgbClr val="000000"/>
                                  </a:solidFill>
                                  <a:latin typeface="Cambria Math" panose="02040503050406030204" pitchFamily="18" charset="0"/>
                                </a:rPr>
                                <m:t>R</m:t>
                              </m:r>
                            </m:e>
                            <m:sub>
                              <m:r>
                                <m:rPr>
                                  <m:sty m:val="p"/>
                                </m:rPr>
                                <a:rPr lang="en-US">
                                  <a:solidFill>
                                    <a:srgbClr val="000000"/>
                                  </a:solidFill>
                                  <a:latin typeface="Cambria Math" panose="02040503050406030204" pitchFamily="18" charset="0"/>
                                </a:rPr>
                                <m:t>E</m:t>
                              </m:r>
                            </m:sub>
                          </m:sSub>
                        </m:den>
                      </m:f>
                    </m:oMath>
                  </m:oMathPara>
                </a14:m>
                <a:endParaRPr lang="en-US" dirty="0"/>
              </a:p>
            </p:txBody>
          </p:sp>
        </mc:Choice>
        <mc:Fallback xmlns="">
          <p:sp>
            <p:nvSpPr>
              <p:cNvPr id="17" name="Object 41">
                <a:extLst>
                  <a:ext uri="{FF2B5EF4-FFF2-40B4-BE49-F238E27FC236}">
                    <a16:creationId xmlns:a16="http://schemas.microsoft.com/office/drawing/2014/main" id="{3F4A6D93-E2A0-406C-8E6D-0D4709421F5C}"/>
                  </a:ext>
                </a:extLst>
              </p:cNvPr>
              <p:cNvSpPr txBox="1">
                <a:spLocks noRot="1" noChangeAspect="1" noMove="1" noResize="1" noEditPoints="1" noAdjustHandles="1" noChangeArrowheads="1" noChangeShapeType="1" noTextEdit="1"/>
              </p:cNvSpPr>
              <p:nvPr/>
            </p:nvSpPr>
            <p:spPr bwMode="auto">
              <a:xfrm>
                <a:off x="5319007" y="4686638"/>
                <a:ext cx="2819400" cy="615555"/>
              </a:xfrm>
              <a:prstGeom prst="rect">
                <a:avLst/>
              </a:prstGeom>
              <a:blipFill>
                <a:blip r:embed="rId9"/>
                <a:stretch>
                  <a:fillRect/>
                </a:stretch>
              </a:blipFill>
              <a:ln>
                <a:noFill/>
              </a:ln>
              <a:effectLst/>
            </p:spPr>
            <p:txBody>
              <a:bodyPr/>
              <a:lstStyle/>
              <a:p>
                <a:r>
                  <a:rPr lang="en-US">
                    <a:noFill/>
                  </a:rPr>
                  <a:t> </a:t>
                </a:r>
              </a:p>
            </p:txBody>
          </p:sp>
        </mc:Fallback>
      </mc:AlternateContent>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142"/>
          </a:xfrm>
        </p:spPr>
        <p:txBody>
          <a:bodyPr>
            <a:noAutofit/>
          </a:bodyPr>
          <a:lstStyle/>
          <a:p>
            <a:r>
              <a:rPr lang="en-US" sz="3600" b="1" dirty="0">
                <a:solidFill>
                  <a:srgbClr val="FFC000"/>
                </a:solidFill>
              </a:rPr>
              <a:t>Load line Analysis for Emitter Stabilized Bias Circuit </a:t>
            </a:r>
          </a:p>
        </p:txBody>
      </p:sp>
      <p:sp>
        <p:nvSpPr>
          <p:cNvPr id="3" name="Content Placeholder 2"/>
          <p:cNvSpPr>
            <a:spLocks noGrp="1"/>
          </p:cNvSpPr>
          <p:nvPr>
            <p:ph idx="1"/>
          </p:nvPr>
        </p:nvSpPr>
        <p:spPr>
          <a:xfrm>
            <a:off x="457200" y="1551920"/>
            <a:ext cx="8229600" cy="5031442"/>
          </a:xfrm>
        </p:spPr>
        <p:txBody>
          <a:bodyPr/>
          <a:lstStyle/>
          <a:p>
            <a:r>
              <a:rPr lang="en-US" dirty="0">
                <a:latin typeface="Times New Roman" panose="02020603050405020304" pitchFamily="18" charset="0"/>
                <a:cs typeface="Times New Roman" panose="02020603050405020304" pitchFamily="18" charset="0"/>
              </a:rPr>
              <a:t>The collector-emitter loop equation that defines the load line is:</a:t>
            </a:r>
          </a:p>
        </p:txBody>
      </p:sp>
      <p:sp>
        <p:nvSpPr>
          <p:cNvPr id="4" name="Slide Number Placeholder 3"/>
          <p:cNvSpPr>
            <a:spLocks noGrp="1"/>
          </p:cNvSpPr>
          <p:nvPr>
            <p:ph type="sldNum" sz="quarter" idx="12"/>
          </p:nvPr>
        </p:nvSpPr>
        <p:spPr/>
        <p:txBody>
          <a:bodyPr/>
          <a:lstStyle/>
          <a:p>
            <a:fld id="{B29A5CB5-4D8F-4391-B00B-FD160A1824CA}" type="slidenum">
              <a:rPr lang="en-US" smtClean="0"/>
              <a:pPr/>
              <a:t>35</a:t>
            </a:fld>
            <a:endParaRPr lang="en-US"/>
          </a:p>
        </p:txBody>
      </p:sp>
      <mc:AlternateContent xmlns:mc="http://schemas.openxmlformats.org/markup-compatibility/2006" xmlns:a14="http://schemas.microsoft.com/office/drawing/2010/main">
        <mc:Choice Requires="a14">
          <p:sp>
            <p:nvSpPr>
              <p:cNvPr id="5" name="Object 4"/>
              <p:cNvSpPr txBox="1"/>
              <p:nvPr/>
            </p:nvSpPr>
            <p:spPr bwMode="auto">
              <a:xfrm>
                <a:off x="685800" y="2171069"/>
                <a:ext cx="3352800"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e>
                      </m:d>
                    </m:oMath>
                  </m:oMathPara>
                </a14:m>
                <a:endParaRPr lang="en-US" dirty="0"/>
              </a:p>
            </p:txBody>
          </p:sp>
        </mc:Choice>
        <mc:Fallback xmlns="">
          <p:sp>
            <p:nvSpPr>
              <p:cNvPr id="5" name="Object 4"/>
              <p:cNvSpPr txBox="1">
                <a:spLocks noRot="1" noChangeAspect="1" noMove="1" noResize="1" noEditPoints="1" noAdjustHandles="1" noChangeArrowheads="1" noChangeShapeType="1" noTextEdit="1"/>
              </p:cNvSpPr>
              <p:nvPr/>
            </p:nvSpPr>
            <p:spPr bwMode="auto">
              <a:xfrm>
                <a:off x="685800" y="2171069"/>
                <a:ext cx="3352800" cy="533400"/>
              </a:xfrm>
              <a:prstGeom prst="rect">
                <a:avLst/>
              </a:prstGeom>
              <a:blipFill>
                <a:blip r:embed="rId2"/>
                <a:stretch>
                  <a:fillRect/>
                </a:stretch>
              </a:blipFill>
            </p:spPr>
            <p:txBody>
              <a:bodyPr/>
              <a:lstStyle/>
              <a:p>
                <a:r>
                  <a:rPr lang="en-US">
                    <a:noFill/>
                  </a:rPr>
                  <a:t> </a:t>
                </a:r>
              </a:p>
            </p:txBody>
          </p:sp>
        </mc:Fallback>
      </mc:AlternateContent>
      <p:sp>
        <p:nvSpPr>
          <p:cNvPr id="6" name="TextBox 5"/>
          <p:cNvSpPr txBox="1"/>
          <p:nvPr/>
        </p:nvSpPr>
        <p:spPr>
          <a:xfrm>
            <a:off x="685800" y="2790217"/>
            <a:ext cx="24994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Choosing I</a:t>
            </a:r>
            <a:r>
              <a:rPr lang="en-US" sz="2000" baseline="-25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 = 0  gives</a:t>
            </a:r>
          </a:p>
        </p:txBody>
      </p:sp>
      <mc:AlternateContent xmlns:mc="http://schemas.openxmlformats.org/markup-compatibility/2006" xmlns:a14="http://schemas.microsoft.com/office/drawing/2010/main">
        <mc:Choice Requires="a14">
          <p:sp>
            <p:nvSpPr>
              <p:cNvPr id="7" name="Object 6"/>
              <p:cNvSpPr txBox="1"/>
              <p:nvPr/>
            </p:nvSpPr>
            <p:spPr bwMode="auto">
              <a:xfrm>
                <a:off x="899274" y="3348123"/>
                <a:ext cx="1400175" cy="44045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oMath>
                  </m:oMathPara>
                </a14:m>
                <a:endParaRPr lang="en-US" dirty="0"/>
              </a:p>
            </p:txBody>
          </p:sp>
        </mc:Choice>
        <mc:Fallback xmlns="">
          <p:sp>
            <p:nvSpPr>
              <p:cNvPr id="7" name="Object 6"/>
              <p:cNvSpPr txBox="1">
                <a:spLocks noRot="1" noChangeAspect="1" noMove="1" noResize="1" noEditPoints="1" noAdjustHandles="1" noChangeArrowheads="1" noChangeShapeType="1" noTextEdit="1"/>
              </p:cNvSpPr>
              <p:nvPr/>
            </p:nvSpPr>
            <p:spPr bwMode="auto">
              <a:xfrm>
                <a:off x="899274" y="3348123"/>
                <a:ext cx="1400175" cy="440453"/>
              </a:xfrm>
              <a:prstGeom prst="rect">
                <a:avLst/>
              </a:prstGeom>
              <a:blipFill>
                <a:blip r:embed="rId3"/>
                <a:stretch>
                  <a:fillRect/>
                </a:stretch>
              </a:blipFill>
            </p:spPr>
            <p:txBody>
              <a:bodyPr/>
              <a:lstStyle/>
              <a:p>
                <a:r>
                  <a:rPr lang="en-US">
                    <a:noFill/>
                  </a:rPr>
                  <a:t> </a:t>
                </a:r>
              </a:p>
            </p:txBody>
          </p:sp>
        </mc:Fallback>
      </mc:AlternateContent>
      <p:sp>
        <p:nvSpPr>
          <p:cNvPr id="8" name="TextBox 7"/>
          <p:cNvSpPr txBox="1"/>
          <p:nvPr/>
        </p:nvSpPr>
        <p:spPr>
          <a:xfrm>
            <a:off x="685800" y="3895224"/>
            <a:ext cx="308469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And choosing V</a:t>
            </a:r>
            <a:r>
              <a:rPr lang="en-US" sz="2000" baseline="-25000" dirty="0">
                <a:latin typeface="Times New Roman" panose="02020603050405020304" pitchFamily="18" charset="0"/>
                <a:cs typeface="Times New Roman" panose="02020603050405020304" pitchFamily="18" charset="0"/>
              </a:rPr>
              <a:t>CE</a:t>
            </a:r>
            <a:r>
              <a:rPr lang="en-US" sz="2000" dirty="0">
                <a:latin typeface="Times New Roman" panose="02020603050405020304" pitchFamily="18" charset="0"/>
                <a:cs typeface="Times New Roman" panose="02020603050405020304" pitchFamily="18" charset="0"/>
              </a:rPr>
              <a:t> = 0 gives</a:t>
            </a:r>
          </a:p>
        </p:txBody>
      </p:sp>
      <mc:AlternateContent xmlns:mc="http://schemas.openxmlformats.org/markup-compatibility/2006" xmlns:a14="http://schemas.microsoft.com/office/drawing/2010/main">
        <mc:Choice Requires="a14">
          <p:sp>
            <p:nvSpPr>
              <p:cNvPr id="9" name="Object 8"/>
              <p:cNvSpPr txBox="1"/>
              <p:nvPr/>
            </p:nvSpPr>
            <p:spPr bwMode="auto">
              <a:xfrm>
                <a:off x="905976" y="4467880"/>
                <a:ext cx="1676400" cy="838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den>
                      </m:f>
                    </m:oMath>
                  </m:oMathPara>
                </a14:m>
                <a:endParaRPr lang="en-US" dirty="0"/>
              </a:p>
            </p:txBody>
          </p:sp>
        </mc:Choice>
        <mc:Fallback xmlns="">
          <p:sp>
            <p:nvSpPr>
              <p:cNvPr id="9" name="Object 8"/>
              <p:cNvSpPr txBox="1">
                <a:spLocks noRot="1" noChangeAspect="1" noMove="1" noResize="1" noEditPoints="1" noAdjustHandles="1" noChangeArrowheads="1" noChangeShapeType="1" noTextEdit="1"/>
              </p:cNvSpPr>
              <p:nvPr/>
            </p:nvSpPr>
            <p:spPr bwMode="auto">
              <a:xfrm>
                <a:off x="905976" y="4467880"/>
                <a:ext cx="1676400" cy="838200"/>
              </a:xfrm>
              <a:prstGeom prst="rect">
                <a:avLst/>
              </a:prstGeom>
              <a:blipFill>
                <a:blip r:embed="rId4"/>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D266B5AE-3296-4974-B2CE-2EA2DB79FC1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186572" y="2252191"/>
            <a:ext cx="4384610" cy="36861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4142"/>
          </a:xfrm>
        </p:spPr>
        <p:txBody>
          <a:bodyPr>
            <a:noAutofit/>
          </a:bodyPr>
          <a:lstStyle/>
          <a:p>
            <a:r>
              <a:rPr lang="en-US" sz="3600" b="1" dirty="0">
                <a:solidFill>
                  <a:srgbClr val="FFC000"/>
                </a:solidFill>
              </a:rPr>
              <a:t>Load line Analysis for Emitter Stabilized Bias Circuit </a:t>
            </a:r>
          </a:p>
        </p:txBody>
      </p:sp>
      <p:sp>
        <p:nvSpPr>
          <p:cNvPr id="3" name="Content Placeholder 2"/>
          <p:cNvSpPr>
            <a:spLocks noGrp="1"/>
          </p:cNvSpPr>
          <p:nvPr>
            <p:ph idx="1"/>
          </p:nvPr>
        </p:nvSpPr>
        <p:spPr>
          <a:xfrm>
            <a:off x="457200" y="1121916"/>
            <a:ext cx="8229600" cy="5461446"/>
          </a:xfrm>
        </p:spPr>
        <p:txBody>
          <a:bodyPr/>
          <a:lstStyle/>
          <a:p>
            <a:pPr algn="just"/>
            <a:r>
              <a:rPr lang="en-US" b="1" dirty="0">
                <a:latin typeface="Times New Roman" panose="02020603050405020304" pitchFamily="18" charset="0"/>
                <a:cs typeface="Times New Roman" panose="02020603050405020304" pitchFamily="18" charset="0"/>
              </a:rPr>
              <a:t>Problem: </a:t>
            </a:r>
          </a:p>
          <a:p>
            <a:pPr marL="1028700" lvl="2" indent="-342900" algn="just">
              <a:buFont typeface="+mj-lt"/>
              <a:buAutoNum type="alphaLcPeriod"/>
            </a:pPr>
            <a:r>
              <a:rPr lang="en-US" dirty="0">
                <a:latin typeface="Times New Roman" panose="02020603050405020304" pitchFamily="18" charset="0"/>
                <a:cs typeface="Times New Roman" panose="02020603050405020304" pitchFamily="18" charset="0"/>
              </a:rPr>
              <a:t>Draw the load line for the network of Fig. (a) on the characteristics for the transistor appearing in Fig. (b). </a:t>
            </a:r>
          </a:p>
          <a:p>
            <a:pPr marL="1028700" lvl="2" indent="-342900" algn="just">
              <a:buFont typeface="+mj-lt"/>
              <a:buAutoNum type="alphaLcPeriod"/>
            </a:pPr>
            <a:r>
              <a:rPr lang="en-US" dirty="0">
                <a:latin typeface="Times New Roman" panose="02020603050405020304" pitchFamily="18" charset="0"/>
                <a:cs typeface="Times New Roman" panose="02020603050405020304" pitchFamily="18" charset="0"/>
              </a:rPr>
              <a:t>For a Q -point at the intersection of the load line with a base current of 15 m A , find the values of I</a:t>
            </a:r>
            <a:r>
              <a:rPr lang="en-US" baseline="-25000" dirty="0">
                <a:latin typeface="Times New Roman" panose="02020603050405020304" pitchFamily="18" charset="0"/>
                <a:cs typeface="Times New Roman" panose="02020603050405020304" pitchFamily="18" charset="0"/>
              </a:rPr>
              <a:t>CQ</a:t>
            </a:r>
            <a:r>
              <a:rPr lang="en-US" dirty="0">
                <a:latin typeface="Times New Roman" panose="02020603050405020304" pitchFamily="18" charset="0"/>
                <a:cs typeface="Times New Roman" panose="02020603050405020304" pitchFamily="18" charset="0"/>
              </a:rPr>
              <a:t> and V</a:t>
            </a:r>
            <a:r>
              <a:rPr lang="en-US" baseline="-25000" dirty="0">
                <a:latin typeface="Times New Roman" panose="02020603050405020304" pitchFamily="18" charset="0"/>
                <a:cs typeface="Times New Roman" panose="02020603050405020304" pitchFamily="18" charset="0"/>
              </a:rPr>
              <a:t>CEQ</a:t>
            </a:r>
            <a:r>
              <a:rPr lang="en-US" dirty="0">
                <a:latin typeface="Times New Roman" panose="02020603050405020304" pitchFamily="18" charset="0"/>
                <a:cs typeface="Times New Roman" panose="02020603050405020304" pitchFamily="18" charset="0"/>
              </a:rPr>
              <a:t>. </a:t>
            </a:r>
          </a:p>
          <a:p>
            <a:pPr marL="1028700" lvl="2" indent="-342900" algn="just">
              <a:buFont typeface="+mj-lt"/>
              <a:buAutoNum type="alphaLcPeriod"/>
            </a:pPr>
            <a:r>
              <a:rPr lang="en-US" dirty="0">
                <a:latin typeface="Times New Roman" panose="02020603050405020304" pitchFamily="18" charset="0"/>
                <a:cs typeface="Times New Roman" panose="02020603050405020304" pitchFamily="18" charset="0"/>
              </a:rPr>
              <a:t>Determine the dc beta at the Q-point. </a:t>
            </a:r>
          </a:p>
          <a:p>
            <a:pPr marL="1028700" lvl="2" indent="-342900" algn="just">
              <a:buFont typeface="+mj-lt"/>
              <a:buAutoNum type="alphaLcPeriod"/>
            </a:pPr>
            <a:r>
              <a:rPr lang="en-US" dirty="0">
                <a:latin typeface="Times New Roman" panose="02020603050405020304" pitchFamily="18" charset="0"/>
                <a:cs typeface="Times New Roman" panose="02020603050405020304" pitchFamily="18" charset="0"/>
              </a:rPr>
              <a:t>Using the beta for the network determined in part c, calculate the required value of R</a:t>
            </a:r>
            <a:r>
              <a:rPr lang="en-US" baseline="-25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and suggest a possible standard value.</a:t>
            </a:r>
          </a:p>
        </p:txBody>
      </p:sp>
      <p:pic>
        <p:nvPicPr>
          <p:cNvPr id="12" name="Picture 11">
            <a:extLst>
              <a:ext uri="{FF2B5EF4-FFF2-40B4-BE49-F238E27FC236}">
                <a16:creationId xmlns:a16="http://schemas.microsoft.com/office/drawing/2014/main" id="{FA26C385-781A-4FB6-9EA5-821A729FE4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524000" y="3733800"/>
            <a:ext cx="6296024" cy="2725954"/>
          </a:xfrm>
          <a:prstGeom prst="rect">
            <a:avLst/>
          </a:prstGeom>
        </p:spPr>
      </p:pic>
    </p:spTree>
    <p:extLst>
      <p:ext uri="{BB962C8B-B14F-4D97-AF65-F5344CB8AC3E}">
        <p14:creationId xmlns:p14="http://schemas.microsoft.com/office/powerpoint/2010/main" val="36538412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5698"/>
            <a:ext cx="8229600" cy="5031442"/>
          </a:xfrm>
        </p:spPr>
        <p:txBody>
          <a:bodyPr/>
          <a:lstStyle/>
          <a:p>
            <a:pPr marL="0" indent="0" algn="just">
              <a:buNone/>
            </a:pPr>
            <a:r>
              <a:rPr lang="en-US" b="1" dirty="0">
                <a:latin typeface="Times New Roman" panose="02020603050405020304" pitchFamily="18" charset="0"/>
                <a:cs typeface="Times New Roman" panose="02020603050405020304" pitchFamily="18" charset="0"/>
              </a:rPr>
              <a:t>Solution: </a:t>
            </a:r>
          </a:p>
          <a:p>
            <a:pPr marL="0" indent="0">
              <a:buNone/>
            </a:pPr>
            <a:r>
              <a:rPr lang="en-US" sz="2000" dirty="0">
                <a:latin typeface="Times New Roman" panose="02020603050405020304" pitchFamily="18" charset="0"/>
                <a:cs typeface="Times New Roman" panose="02020603050405020304" pitchFamily="18" charset="0"/>
              </a:rPr>
              <a:t>(a) 	Two points on the characteristics are required to draw the load line.</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(b) From the characteristics curve,</a:t>
            </a:r>
          </a:p>
          <a:p>
            <a:pPr marL="0" indent="0">
              <a:buNone/>
            </a:pPr>
            <a:r>
              <a:rPr lang="en-US" sz="2000" dirty="0">
                <a:latin typeface="Times New Roman" panose="02020603050405020304" pitchFamily="18" charset="0"/>
                <a:cs typeface="Times New Roman" panose="02020603050405020304" pitchFamily="18" charset="0"/>
              </a:rPr>
              <a:t>we  find </a:t>
            </a: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(c) The resulting dc beta is: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(d)</a:t>
            </a:r>
          </a:p>
          <a:p>
            <a:pPr marL="0" indent="0">
              <a:buNone/>
            </a:pPr>
            <a:endParaRPr lang="en-US"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D7C5817-6C5B-4853-9A5F-04DDA747B13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25607"/>
          <a:stretch/>
        </p:blipFill>
        <p:spPr>
          <a:xfrm>
            <a:off x="1166600" y="1100783"/>
            <a:ext cx="5553076" cy="760154"/>
          </a:xfrm>
          <a:prstGeom prst="rect">
            <a:avLst/>
          </a:prstGeom>
        </p:spPr>
      </p:pic>
      <p:pic>
        <p:nvPicPr>
          <p:cNvPr id="10" name="Picture 9">
            <a:extLst>
              <a:ext uri="{FF2B5EF4-FFF2-40B4-BE49-F238E27FC236}">
                <a16:creationId xmlns:a16="http://schemas.microsoft.com/office/drawing/2014/main" id="{E0C2CDE9-2A52-436F-81CA-01B3D5D3372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47800" y="2666002"/>
            <a:ext cx="2849306" cy="390834"/>
          </a:xfrm>
          <a:prstGeom prst="rect">
            <a:avLst/>
          </a:prstGeom>
        </p:spPr>
      </p:pic>
      <p:pic>
        <p:nvPicPr>
          <p:cNvPr id="13" name="Picture 12">
            <a:extLst>
              <a:ext uri="{FF2B5EF4-FFF2-40B4-BE49-F238E27FC236}">
                <a16:creationId xmlns:a16="http://schemas.microsoft.com/office/drawing/2014/main" id="{75CBD64C-E058-4163-9BA0-6546D92D39D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419600" y="1591669"/>
            <a:ext cx="4600152" cy="3269234"/>
          </a:xfrm>
          <a:prstGeom prst="rect">
            <a:avLst/>
          </a:prstGeom>
        </p:spPr>
      </p:pic>
      <p:pic>
        <p:nvPicPr>
          <p:cNvPr id="15" name="Picture 14">
            <a:extLst>
              <a:ext uri="{FF2B5EF4-FFF2-40B4-BE49-F238E27FC236}">
                <a16:creationId xmlns:a16="http://schemas.microsoft.com/office/drawing/2014/main" id="{5EE52AB7-0FC9-4F38-A004-5E56C55DB2B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437922" y="3861901"/>
            <a:ext cx="2291638" cy="760153"/>
          </a:xfrm>
          <a:prstGeom prst="rect">
            <a:avLst/>
          </a:prstGeom>
        </p:spPr>
      </p:pic>
      <p:pic>
        <p:nvPicPr>
          <p:cNvPr id="17" name="Picture 16">
            <a:extLst>
              <a:ext uri="{FF2B5EF4-FFF2-40B4-BE49-F238E27FC236}">
                <a16:creationId xmlns:a16="http://schemas.microsoft.com/office/drawing/2014/main" id="{BB4096D7-0502-4BB5-8F47-9B46559FE644}"/>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885825" y="4747477"/>
            <a:ext cx="4905376" cy="1931808"/>
          </a:xfrm>
          <a:prstGeom prst="rect">
            <a:avLst/>
          </a:prstGeom>
        </p:spPr>
      </p:pic>
    </p:spTree>
    <p:extLst>
      <p:ext uri="{BB962C8B-B14F-4D97-AF65-F5344CB8AC3E}">
        <p14:creationId xmlns:p14="http://schemas.microsoft.com/office/powerpoint/2010/main" val="36894194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a:extLst>
              <a:ext uri="{FF2B5EF4-FFF2-40B4-BE49-F238E27FC236}">
                <a16:creationId xmlns:a16="http://schemas.microsoft.com/office/drawing/2014/main" id="{0CEACF53-A175-4970-8BAE-4D97E1C2604D}"/>
              </a:ext>
            </a:extLst>
          </p:cNvPr>
          <p:cNvSpPr txBox="1">
            <a:spLocks noChangeArrowheads="1"/>
          </p:cNvSpPr>
          <p:nvPr/>
        </p:nvSpPr>
        <p:spPr bwMode="auto">
          <a:xfrm>
            <a:off x="152400" y="2667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Voltage Divider Bias</a:t>
            </a:r>
          </a:p>
        </p:txBody>
      </p:sp>
      <p:sp>
        <p:nvSpPr>
          <p:cNvPr id="19469" name="Rectangle 13">
            <a:extLst>
              <a:ext uri="{FF2B5EF4-FFF2-40B4-BE49-F238E27FC236}">
                <a16:creationId xmlns:a16="http://schemas.microsoft.com/office/drawing/2014/main" id="{7D100F8F-FF8F-49A5-9FDB-0FC883F04D55}"/>
              </a:ext>
            </a:extLst>
          </p:cNvPr>
          <p:cNvSpPr>
            <a:spLocks noChangeArrowheads="1"/>
          </p:cNvSpPr>
          <p:nvPr/>
        </p:nvSpPr>
        <p:spPr bwMode="auto">
          <a:xfrm>
            <a:off x="895350" y="1028700"/>
            <a:ext cx="7353300" cy="1323439"/>
          </a:xfrm>
          <a:prstGeom prst="rect">
            <a:avLst/>
          </a:prstGeom>
          <a:noFill/>
          <a:ln w="9525">
            <a:noFill/>
            <a:miter lim="800000"/>
            <a:headEnd/>
            <a:tailEnd/>
          </a:ln>
          <a:effectLst/>
        </p:spPr>
        <p:txBody>
          <a:bodyPr wrap="square">
            <a:spAutoFit/>
          </a:bodyPr>
          <a:lstStyle/>
          <a:p>
            <a:pPr marL="285750" indent="-285750" algn="just">
              <a:buFont typeface="Arial" panose="020B0604020202020204" pitchFamily="34" charset="0"/>
              <a:buChar char="•"/>
              <a:defRPr/>
            </a:pPr>
            <a:r>
              <a:rPr lang="en-US" altLang="en-US" sz="2000" dirty="0">
                <a:latin typeface="Times New Roman" panose="02020603050405020304" pitchFamily="18" charset="0"/>
                <a:cs typeface="Times New Roman" panose="02020603050405020304" pitchFamily="18" charset="0"/>
              </a:rPr>
              <a:t>This is a very stable bias circuit.</a:t>
            </a:r>
          </a:p>
          <a:p>
            <a:pPr marL="285750" indent="-285750" algn="just">
              <a:buFont typeface="Arial" panose="020B0604020202020204" pitchFamily="34" charset="0"/>
              <a:buChar char="•"/>
              <a:defRPr/>
            </a:pPr>
            <a:r>
              <a:rPr lang="en-US" altLang="en-US" sz="2000" dirty="0">
                <a:latin typeface="Times New Roman" panose="02020603050405020304" pitchFamily="18" charset="0"/>
                <a:cs typeface="Times New Roman" panose="02020603050405020304" pitchFamily="18" charset="0"/>
              </a:rPr>
              <a:t>The currents and voltages are nearly independent of any variations in </a:t>
            </a:r>
            <a:r>
              <a:rPr lang="en-US" altLang="en-US" sz="2000" dirty="0">
                <a:latin typeface="Times New Roman" panose="02020603050405020304" pitchFamily="18" charset="0"/>
                <a:cs typeface="Times New Roman" panose="02020603050405020304" pitchFamily="18" charset="0"/>
                <a:sym typeface="Symbol" pitchFamily="18" charset="2"/>
              </a:rPr>
              <a:t>, </a:t>
            </a:r>
            <a:r>
              <a:rPr lang="en-GB" sz="2000" dirty="0">
                <a:latin typeface="Times New Roman" panose="02020603050405020304" pitchFamily="18" charset="0"/>
                <a:cs typeface="Times New Roman" panose="02020603050405020304" pitchFamily="18" charset="0"/>
              </a:rPr>
              <a:t>since it is temperature sensitive especially for silicon transistors</a:t>
            </a:r>
            <a:endParaRPr lang="en-US" alt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C6ECAE8-658F-412D-93F7-85554748256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19200" y="2875498"/>
            <a:ext cx="3514725" cy="2590800"/>
          </a:xfrm>
          <a:prstGeom prst="rect">
            <a:avLst/>
          </a:prstGeom>
        </p:spPr>
      </p:pic>
      <p:pic>
        <p:nvPicPr>
          <p:cNvPr id="5" name="Picture 4">
            <a:extLst>
              <a:ext uri="{FF2B5EF4-FFF2-40B4-BE49-F238E27FC236}">
                <a16:creationId xmlns:a16="http://schemas.microsoft.com/office/drawing/2014/main" id="{B8181AE5-41D0-40D6-9E6D-968F0203F27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448300" y="2999323"/>
            <a:ext cx="1743075" cy="2466975"/>
          </a:xfrm>
          <a:prstGeom prst="rect">
            <a:avLst/>
          </a:prstGeom>
        </p:spPr>
      </p:pic>
      <p:sp>
        <p:nvSpPr>
          <p:cNvPr id="12" name="TextBox 11">
            <a:extLst>
              <a:ext uri="{FF2B5EF4-FFF2-40B4-BE49-F238E27FC236}">
                <a16:creationId xmlns:a16="http://schemas.microsoft.com/office/drawing/2014/main" id="{6641B7E1-0974-478A-8B36-54C3AA74D85B}"/>
              </a:ext>
            </a:extLst>
          </p:cNvPr>
          <p:cNvSpPr txBox="1"/>
          <p:nvPr/>
        </p:nvSpPr>
        <p:spPr>
          <a:xfrm>
            <a:off x="4419600" y="5614987"/>
            <a:ext cx="4076700" cy="707886"/>
          </a:xfrm>
          <a:prstGeom prst="rect">
            <a:avLst/>
          </a:prstGeom>
          <a:noFill/>
        </p:spPr>
        <p:txBody>
          <a:bodyPr wrap="square">
            <a:spAutoFit/>
          </a:bodyPr>
          <a:lstStyle/>
          <a:p>
            <a:pPr algn="just"/>
            <a:r>
              <a:rPr lang="en-US" sz="2000" b="1" u="sng" dirty="0">
                <a:solidFill>
                  <a:srgbClr val="0070C0"/>
                </a:solidFill>
                <a:latin typeface="Times New Roman" panose="02020603050405020304" pitchFamily="18" charset="0"/>
                <a:cs typeface="Times New Roman" panose="02020603050405020304" pitchFamily="18" charset="0"/>
              </a:rPr>
              <a:t>1</a:t>
            </a:r>
            <a:r>
              <a:rPr lang="en-US" sz="2000" b="1" u="sng" baseline="30000" dirty="0">
                <a:solidFill>
                  <a:srgbClr val="0070C0"/>
                </a:solidFill>
                <a:latin typeface="Times New Roman" panose="02020603050405020304" pitchFamily="18" charset="0"/>
                <a:cs typeface="Times New Roman" panose="02020603050405020304" pitchFamily="18" charset="0"/>
              </a:rPr>
              <a:t>st</a:t>
            </a:r>
            <a:r>
              <a:rPr lang="en-US" sz="2000" b="1" u="sng" dirty="0">
                <a:solidFill>
                  <a:srgbClr val="0070C0"/>
                </a:solidFill>
                <a:latin typeface="Times New Roman" panose="02020603050405020304" pitchFamily="18" charset="0"/>
                <a:cs typeface="Times New Roman" panose="02020603050405020304" pitchFamily="18" charset="0"/>
              </a:rPr>
              <a:t> step</a:t>
            </a:r>
            <a:r>
              <a:rPr lang="en-US" sz="2000" b="1"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Locate capacitors and replace them with an open circuit</a:t>
            </a:r>
          </a:p>
        </p:txBody>
      </p:sp>
      <p:sp>
        <p:nvSpPr>
          <p:cNvPr id="7" name="Oval 6">
            <a:extLst>
              <a:ext uri="{FF2B5EF4-FFF2-40B4-BE49-F238E27FC236}">
                <a16:creationId xmlns:a16="http://schemas.microsoft.com/office/drawing/2014/main" id="{8587091D-F6EA-4314-B979-F80BD139A740}"/>
              </a:ext>
            </a:extLst>
          </p:cNvPr>
          <p:cNvSpPr/>
          <p:nvPr/>
        </p:nvSpPr>
        <p:spPr>
          <a:xfrm>
            <a:off x="1752600" y="4043198"/>
            <a:ext cx="5715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5C1493-7B56-46FB-82E7-2A2A9CA2741F}"/>
              </a:ext>
            </a:extLst>
          </p:cNvPr>
          <p:cNvSpPr/>
          <p:nvPr/>
        </p:nvSpPr>
        <p:spPr>
          <a:xfrm>
            <a:off x="3657600" y="3771377"/>
            <a:ext cx="5715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lstStyle/>
          <a:p>
            <a:pPr algn="just">
              <a:buNone/>
            </a:pPr>
            <a:r>
              <a:rPr lang="en-US" sz="2800" u="sng" dirty="0">
                <a:solidFill>
                  <a:srgbClr val="0070C0"/>
                </a:solidFill>
                <a:latin typeface="Calibri" pitchFamily="-108" charset="0"/>
              </a:rPr>
              <a:t>2</a:t>
            </a:r>
            <a:r>
              <a:rPr lang="en-US" sz="2800" u="sng" baseline="30000" dirty="0">
                <a:solidFill>
                  <a:srgbClr val="0070C0"/>
                </a:solidFill>
                <a:latin typeface="Calibri" pitchFamily="-108" charset="0"/>
              </a:rPr>
              <a:t>nd</a:t>
            </a:r>
            <a:r>
              <a:rPr lang="en-US" sz="2800" u="sng" dirty="0">
                <a:solidFill>
                  <a:srgbClr val="0070C0"/>
                </a:solidFill>
                <a:latin typeface="Calibri" pitchFamily="-108" charset="0"/>
              </a:rPr>
              <a:t> step</a:t>
            </a:r>
            <a:r>
              <a:rPr lang="en-US" sz="2800" dirty="0">
                <a:solidFill>
                  <a:srgbClr val="0070C0"/>
                </a:solidFill>
                <a:latin typeface="Calibri" pitchFamily="-108" charset="0"/>
              </a:rPr>
              <a:t>: </a:t>
            </a:r>
            <a:r>
              <a:rPr lang="en-US" sz="2800" dirty="0">
                <a:latin typeface="Calibri" pitchFamily="-108" charset="0"/>
              </a:rPr>
              <a:t>Simplify the circuit using </a:t>
            </a:r>
            <a:r>
              <a:rPr lang="en-US" sz="2800" b="1" dirty="0" err="1">
                <a:solidFill>
                  <a:srgbClr val="FF0000"/>
                </a:solidFill>
                <a:latin typeface="Calibri" pitchFamily="-108" charset="0"/>
              </a:rPr>
              <a:t>Thevenin</a:t>
            </a:r>
            <a:r>
              <a:rPr lang="en-US" sz="2800" b="1" dirty="0">
                <a:solidFill>
                  <a:srgbClr val="FF0000"/>
                </a:solidFill>
                <a:latin typeface="Calibri" pitchFamily="-108" charset="0"/>
              </a:rPr>
              <a:t> Theorem</a:t>
            </a:r>
            <a:endParaRPr lang="en-US" sz="2800" b="1" dirty="0">
              <a:latin typeface="Calibri" pitchFamily="-108" charset="0"/>
            </a:endParaRPr>
          </a:p>
          <a:p>
            <a:endParaRPr lang="en-US" dirty="0"/>
          </a:p>
        </p:txBody>
      </p:sp>
      <p:grpSp>
        <p:nvGrpSpPr>
          <p:cNvPr id="18" name="Group 17">
            <a:extLst>
              <a:ext uri="{FF2B5EF4-FFF2-40B4-BE49-F238E27FC236}">
                <a16:creationId xmlns:a16="http://schemas.microsoft.com/office/drawing/2014/main" id="{B4995A29-61E5-4DEB-B962-B92D57B30627}"/>
              </a:ext>
            </a:extLst>
          </p:cNvPr>
          <p:cNvGrpSpPr/>
          <p:nvPr/>
        </p:nvGrpSpPr>
        <p:grpSpPr>
          <a:xfrm>
            <a:off x="3112893" y="1858963"/>
            <a:ext cx="2047875" cy="3219450"/>
            <a:chOff x="152400" y="2286000"/>
            <a:chExt cx="2047875" cy="3219450"/>
          </a:xfrm>
        </p:grpSpPr>
        <p:pic>
          <p:nvPicPr>
            <p:cNvPr id="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228600" y="2286000"/>
              <a:ext cx="1971675" cy="3219450"/>
            </a:xfrm>
            <a:prstGeom prst="rect">
              <a:avLst/>
            </a:prstGeom>
            <a:noFill/>
            <a:ln w="9525">
              <a:noFill/>
              <a:miter lim="800000"/>
              <a:headEnd/>
              <a:tailEnd/>
            </a:ln>
          </p:spPr>
        </p:pic>
        <p:sp>
          <p:nvSpPr>
            <p:cNvPr id="6" name="Oval 5"/>
            <p:cNvSpPr/>
            <p:nvPr/>
          </p:nvSpPr>
          <p:spPr>
            <a:xfrm>
              <a:off x="152400" y="2514600"/>
              <a:ext cx="990600" cy="2895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grpSp>
      <p:pic>
        <p:nvPicPr>
          <p:cNvPr id="8"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rcRect/>
          <a:stretch>
            <a:fillRect/>
          </a:stretch>
        </p:blipFill>
        <p:spPr bwMode="auto">
          <a:xfrm>
            <a:off x="5392545" y="1573213"/>
            <a:ext cx="2571750" cy="3505200"/>
          </a:xfrm>
          <a:prstGeom prst="rect">
            <a:avLst/>
          </a:prstGeom>
          <a:noFill/>
          <a:ln w="9525">
            <a:noFill/>
            <a:miter lim="800000"/>
            <a:headEnd/>
            <a:tailEnd/>
          </a:ln>
        </p:spPr>
      </p:pic>
      <p:sp>
        <p:nvSpPr>
          <p:cNvPr id="9" name="TextBox 8"/>
          <p:cNvSpPr txBox="1"/>
          <p:nvPr/>
        </p:nvSpPr>
        <p:spPr>
          <a:xfrm>
            <a:off x="448372" y="2910314"/>
            <a:ext cx="2269425" cy="830997"/>
          </a:xfrm>
          <a:prstGeom prst="rect">
            <a:avLst/>
          </a:prstGeom>
          <a:noFill/>
        </p:spPr>
        <p:txBody>
          <a:bodyPr wrap="square" rtlCol="0">
            <a:spAutoFit/>
          </a:bodyPr>
          <a:lstStyle/>
          <a:p>
            <a:r>
              <a:rPr lang="en-US" sz="2400" dirty="0"/>
              <a:t>From Thevenin’s Theorem</a:t>
            </a:r>
          </a:p>
        </p:txBody>
      </p:sp>
      <mc:AlternateContent xmlns:mc="http://schemas.openxmlformats.org/markup-compatibility/2006" xmlns:a14="http://schemas.microsoft.com/office/drawing/2010/main">
        <mc:Choice Requires="a14">
          <p:sp>
            <p:nvSpPr>
              <p:cNvPr id="38914" name="Object 5"/>
              <p:cNvSpPr txBox="1"/>
              <p:nvPr/>
            </p:nvSpPr>
            <p:spPr bwMode="auto">
              <a:xfrm>
                <a:off x="457200" y="3993315"/>
                <a:ext cx="2608420" cy="696913"/>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den>
                      </m:f>
                    </m:oMath>
                  </m:oMathPara>
                </a14:m>
                <a:endParaRPr lang="en-US" dirty="0"/>
              </a:p>
            </p:txBody>
          </p:sp>
        </mc:Choice>
        <mc:Fallback xmlns="">
          <p:sp>
            <p:nvSpPr>
              <p:cNvPr id="38914" name="Object 5"/>
              <p:cNvSpPr txBox="1">
                <a:spLocks noRot="1" noChangeAspect="1" noMove="1" noResize="1" noEditPoints="1" noAdjustHandles="1" noChangeArrowheads="1" noChangeShapeType="1" noTextEdit="1"/>
              </p:cNvSpPr>
              <p:nvPr/>
            </p:nvSpPr>
            <p:spPr bwMode="auto">
              <a:xfrm>
                <a:off x="457200" y="3993315"/>
                <a:ext cx="2608420" cy="6969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915" name="Object 6"/>
              <p:cNvSpPr txBox="1"/>
              <p:nvPr/>
            </p:nvSpPr>
            <p:spPr bwMode="auto">
              <a:xfrm>
                <a:off x="655444" y="4911429"/>
                <a:ext cx="3203575" cy="74612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den>
                      </m:f>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oMath>
                  </m:oMathPara>
                </a14:m>
                <a:endParaRPr lang="en-US" dirty="0"/>
              </a:p>
            </p:txBody>
          </p:sp>
        </mc:Choice>
        <mc:Fallback xmlns="">
          <p:sp>
            <p:nvSpPr>
              <p:cNvPr id="38915" name="Object 6"/>
              <p:cNvSpPr txBox="1">
                <a:spLocks noRot="1" noChangeAspect="1" noMove="1" noResize="1" noEditPoints="1" noAdjustHandles="1" noChangeArrowheads="1" noChangeShapeType="1" noTextEdit="1"/>
              </p:cNvSpPr>
              <p:nvPr/>
            </p:nvSpPr>
            <p:spPr bwMode="auto">
              <a:xfrm>
                <a:off x="655444" y="4911429"/>
                <a:ext cx="3203575" cy="746125"/>
              </a:xfrm>
              <a:prstGeom prst="rect">
                <a:avLst/>
              </a:prstGeom>
              <a:blipFill>
                <a:blip r:embed="rId7"/>
                <a:stretch>
                  <a:fillRect/>
                </a:stretch>
              </a:blipFill>
            </p:spPr>
            <p:txBody>
              <a:bodyPr/>
              <a:lstStyle/>
              <a:p>
                <a:r>
                  <a:rPr lang="en-US">
                    <a:noFill/>
                  </a:rPr>
                  <a:t> </a:t>
                </a:r>
              </a:p>
            </p:txBody>
          </p:sp>
        </mc:Fallback>
      </mc:AlternateContent>
      <p:sp>
        <p:nvSpPr>
          <p:cNvPr id="14" name="Text Box 5">
            <a:extLst>
              <a:ext uri="{FF2B5EF4-FFF2-40B4-BE49-F238E27FC236}">
                <a16:creationId xmlns:a16="http://schemas.microsoft.com/office/drawing/2014/main" id="{C70D462E-84B3-4DD2-9F5F-89ACADF970E9}"/>
              </a:ext>
            </a:extLst>
          </p:cNvPr>
          <p:cNvSpPr txBox="1">
            <a:spLocks noChangeArrowheads="1"/>
          </p:cNvSpPr>
          <p:nvPr/>
        </p:nvSpPr>
        <p:spPr bwMode="auto">
          <a:xfrm>
            <a:off x="1028700" y="330953"/>
            <a:ext cx="6798733"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Voltage Divider Bias</a:t>
            </a:r>
          </a:p>
        </p:txBody>
      </p:sp>
      <p:sp>
        <p:nvSpPr>
          <p:cNvPr id="7" name="Right Arrow 6"/>
          <p:cNvSpPr/>
          <p:nvPr/>
        </p:nvSpPr>
        <p:spPr>
          <a:xfrm>
            <a:off x="4870257" y="2906081"/>
            <a:ext cx="838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ext Box 9">
            <a:extLst>
              <a:ext uri="{FF2B5EF4-FFF2-40B4-BE49-F238E27FC236}">
                <a16:creationId xmlns:a16="http://schemas.microsoft.com/office/drawing/2014/main" id="{9F8486A0-FEEB-4198-8530-DF6B8D3CE30B}"/>
              </a:ext>
            </a:extLst>
          </p:cNvPr>
          <p:cNvSpPr txBox="1">
            <a:spLocks noChangeArrowheads="1"/>
          </p:cNvSpPr>
          <p:nvPr/>
        </p:nvSpPr>
        <p:spPr bwMode="auto">
          <a:xfrm>
            <a:off x="304800" y="3048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Biasing</a:t>
            </a:r>
          </a:p>
        </p:txBody>
      </p:sp>
      <p:sp>
        <p:nvSpPr>
          <p:cNvPr id="3082" name="Rectangle 10">
            <a:extLst>
              <a:ext uri="{FF2B5EF4-FFF2-40B4-BE49-F238E27FC236}">
                <a16:creationId xmlns:a16="http://schemas.microsoft.com/office/drawing/2014/main" id="{058504E9-22D2-4F60-8918-54FCADD6DDE1}"/>
              </a:ext>
            </a:extLst>
          </p:cNvPr>
          <p:cNvSpPr>
            <a:spLocks noChangeArrowheads="1"/>
          </p:cNvSpPr>
          <p:nvPr/>
        </p:nvSpPr>
        <p:spPr bwMode="auto">
          <a:xfrm>
            <a:off x="876300" y="1219200"/>
            <a:ext cx="7534275" cy="5047536"/>
          </a:xfrm>
          <a:prstGeom prst="rect">
            <a:avLst/>
          </a:prstGeom>
          <a:noFill/>
          <a:ln w="9525">
            <a:noFill/>
            <a:miter lim="800000"/>
            <a:headEnd/>
            <a:tailEnd/>
          </a:ln>
          <a:effectLst/>
        </p:spPr>
        <p:txBody>
          <a:bodyPr>
            <a:spAutoFit/>
          </a:bodyPr>
          <a:lstStyle/>
          <a:p>
            <a:pPr algn="ctr" eaLnBrk="0" hangingPunct="0">
              <a:defRPr/>
            </a:pPr>
            <a:r>
              <a:rPr lang="en-US" alt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Why do we need biasing?</a:t>
            </a:r>
          </a:p>
          <a:p>
            <a:pPr algn="ctr" eaLnBrk="0" hangingPunct="0">
              <a:defRPr/>
            </a:pPr>
            <a:endParaRPr lang="en-US" altLang="en-US" sz="1800" b="1" dirty="0">
              <a:solidFill>
                <a:schemeClr val="accent2"/>
              </a:solidFill>
              <a:effectLst>
                <a:outerShdw blurRad="38100" dist="38100" dir="2700000" algn="tl">
                  <a:srgbClr val="C0C0C0"/>
                </a:outerShdw>
              </a:effectLst>
              <a:latin typeface="Times New Roman" pitchFamily="18" charset="0"/>
              <a:cs typeface="Times New Roman" pitchFamily="18" charset="0"/>
            </a:endParaRPr>
          </a:p>
          <a:p>
            <a:pPr marL="285750" indent="-285750" algn="just" eaLnBrk="0" hangingPunct="0">
              <a:buFont typeface="Arial" panose="020B0604020202020204" pitchFamily="34" charset="0"/>
              <a:buChar char="•"/>
              <a:defRPr/>
            </a:pPr>
            <a:r>
              <a:rPr lang="en-US" altLang="en-US" sz="2400" dirty="0">
                <a:latin typeface="Times New Roman" pitchFamily="18" charset="0"/>
                <a:cs typeface="Times New Roman" pitchFamily="18" charset="0"/>
              </a:rPr>
              <a:t>One fundamental function of transistor is amplification. For faithful amplification, the transistor needs to be operated in </a:t>
            </a:r>
            <a:r>
              <a:rPr lang="en-US" altLang="en-US" sz="2400" b="1" dirty="0">
                <a:latin typeface="Times New Roman" pitchFamily="18" charset="0"/>
                <a:cs typeface="Times New Roman" pitchFamily="18" charset="0"/>
              </a:rPr>
              <a:t>active mode</a:t>
            </a:r>
            <a:r>
              <a:rPr lang="en-US" altLang="en-US" sz="2400" dirty="0">
                <a:latin typeface="Times New Roman" pitchFamily="18" charset="0"/>
                <a:cs typeface="Times New Roman" pitchFamily="18" charset="0"/>
              </a:rPr>
              <a:t>:</a:t>
            </a:r>
          </a:p>
          <a:p>
            <a:pPr marL="1657350" lvl="3" indent="-285750" algn="just" eaLnBrk="0" hangingPunct="0">
              <a:buFont typeface="Wingdings" panose="05000000000000000000" pitchFamily="2" charset="2"/>
              <a:buChar char="Ø"/>
              <a:defRPr/>
            </a:pPr>
            <a:r>
              <a:rPr lang="en-US" altLang="en-US" sz="2400" dirty="0">
                <a:latin typeface="Times New Roman" pitchFamily="18" charset="0"/>
                <a:cs typeface="Times New Roman" pitchFamily="18" charset="0"/>
              </a:rPr>
              <a:t>Emitter-Base junction forward biased</a:t>
            </a:r>
          </a:p>
          <a:p>
            <a:pPr marL="1657350" lvl="3" indent="-285750" algn="just" eaLnBrk="0" hangingPunct="0">
              <a:buFont typeface="Wingdings" panose="05000000000000000000" pitchFamily="2" charset="2"/>
              <a:buChar char="Ø"/>
              <a:defRPr/>
            </a:pPr>
            <a:r>
              <a:rPr lang="en-US" altLang="en-US" sz="2400" dirty="0">
                <a:latin typeface="Times New Roman" pitchFamily="18" charset="0"/>
                <a:cs typeface="Times New Roman" pitchFamily="18" charset="0"/>
              </a:rPr>
              <a:t>Collector-Base junction reverse biased</a:t>
            </a:r>
          </a:p>
          <a:p>
            <a:pPr marL="1657350" lvl="3" indent="-285750" algn="just" eaLnBrk="0" hangingPunct="0">
              <a:buFont typeface="Wingdings" panose="05000000000000000000" pitchFamily="2" charset="2"/>
              <a:buChar char="Ø"/>
              <a:defRPr/>
            </a:pPr>
            <a:r>
              <a:rPr lang="en-US" altLang="en-US" sz="2400" dirty="0">
                <a:latin typeface="Times New Roman" pitchFamily="18" charset="0"/>
                <a:cs typeface="Times New Roman" pitchFamily="18" charset="0"/>
              </a:rPr>
              <a:t>To operate in the desired mode</a:t>
            </a:r>
          </a:p>
          <a:p>
            <a:pPr lvl="3" algn="just" eaLnBrk="0" hangingPunct="0">
              <a:defRPr/>
            </a:pPr>
            <a:endParaRPr lang="en-US" altLang="en-US" sz="2400" dirty="0">
              <a:latin typeface="Times New Roman" pitchFamily="18" charset="0"/>
              <a:cs typeface="Times New Roman" pitchFamily="18" charset="0"/>
            </a:endParaRPr>
          </a:p>
          <a:p>
            <a:pPr marL="285750" lvl="3" indent="-285750" algn="just" eaLnBrk="0" hangingPunct="0">
              <a:buFont typeface="Arial" panose="020B0604020202020204" pitchFamily="34" charset="0"/>
              <a:buChar char="•"/>
              <a:defRPr/>
            </a:pPr>
            <a:r>
              <a:rPr lang="en-US" altLang="en-US" sz="2400" dirty="0">
                <a:latin typeface="Times New Roman" pitchFamily="18" charset="0"/>
                <a:cs typeface="Times New Roman" pitchFamily="18" charset="0"/>
              </a:rPr>
              <a:t>To stabilize the operating point (Q-point) against the changes in temperature, variations in transistor parameters, aging of the components etc.</a:t>
            </a:r>
          </a:p>
          <a:p>
            <a:pPr lvl="3" algn="just" eaLnBrk="0" hangingPunct="0">
              <a:defRPr/>
            </a:pPr>
            <a:endParaRPr lang="en-US" altLang="en-US" b="1" dirty="0">
              <a:solidFill>
                <a:schemeClr val="accent2"/>
              </a:solidFill>
              <a:effectLst>
                <a:outerShdw blurRad="38100" dist="38100" dir="2700000" algn="tl">
                  <a:srgbClr val="C0C0C0"/>
                </a:outerShdw>
              </a:effectLst>
              <a:latin typeface="Times New Roman" pitchFamily="18" charset="0"/>
              <a:cs typeface="Times New Roman" pitchFamily="18" charset="0"/>
            </a:endParaRPr>
          </a:p>
          <a:p>
            <a:pPr algn="just" eaLnBrk="0" hangingPunct="0">
              <a:defRPr/>
            </a:pPr>
            <a:r>
              <a:rPr lang="en-US" altLang="en-US" sz="1800" b="1" dirty="0">
                <a:solidFill>
                  <a:schemeClr val="accent2"/>
                </a:solidFill>
                <a:effectLst>
                  <a:outerShdw blurRad="38100" dist="38100" dir="2700000" algn="tl">
                    <a:srgbClr val="C0C0C0"/>
                  </a:outerShdw>
                </a:effectLst>
                <a:latin typeface="Times New Roman" pitchFamily="18" charset="0"/>
                <a:cs typeface="Times New Roman" pitchFamily="18" charset="0"/>
              </a:rPr>
              <a:t> </a:t>
            </a:r>
          </a:p>
        </p:txBody>
      </p:sp>
    </p:spTree>
    <p:extLst>
      <p:ext uri="{BB962C8B-B14F-4D97-AF65-F5344CB8AC3E}">
        <p14:creationId xmlns:p14="http://schemas.microsoft.com/office/powerpoint/2010/main" val="369700438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pPr>
              <a:buNone/>
            </a:pPr>
            <a:r>
              <a:rPr lang="en-US" b="1" u="sng" dirty="0">
                <a:solidFill>
                  <a:srgbClr val="FF0000"/>
                </a:solidFill>
                <a:latin typeface="Calibri" pitchFamily="-108" charset="0"/>
              </a:rPr>
              <a:t>3</a:t>
            </a:r>
            <a:r>
              <a:rPr lang="en-US" b="1" u="sng" baseline="30000" dirty="0">
                <a:solidFill>
                  <a:srgbClr val="FF0000"/>
                </a:solidFill>
                <a:latin typeface="Calibri" pitchFamily="-108" charset="0"/>
              </a:rPr>
              <a:t>rd</a:t>
            </a:r>
            <a:r>
              <a:rPr lang="en-US" b="1" u="sng" dirty="0">
                <a:solidFill>
                  <a:srgbClr val="FF0000"/>
                </a:solidFill>
                <a:latin typeface="Calibri" pitchFamily="-108" charset="0"/>
              </a:rPr>
              <a:t>  step</a:t>
            </a:r>
            <a:r>
              <a:rPr lang="en-US" b="1" dirty="0">
                <a:solidFill>
                  <a:srgbClr val="FF0000"/>
                </a:solidFill>
                <a:latin typeface="Calibri" pitchFamily="-108" charset="0"/>
              </a:rPr>
              <a:t>: </a:t>
            </a:r>
            <a:r>
              <a:rPr lang="en-US" dirty="0">
                <a:latin typeface="Calibri" pitchFamily="-108" charset="0"/>
              </a:rPr>
              <a:t>Locate  2 main loops.</a:t>
            </a:r>
          </a:p>
          <a:p>
            <a:endParaRPr lang="en-US" dirty="0"/>
          </a:p>
        </p:txBody>
      </p:sp>
      <p:pic>
        <p:nvPicPr>
          <p:cNvPr id="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228600" y="2209800"/>
            <a:ext cx="2524125" cy="3438525"/>
          </a:xfrm>
          <a:prstGeom prst="rect">
            <a:avLst/>
          </a:prstGeom>
          <a:noFill/>
          <a:ln w="9525">
            <a:noFill/>
            <a:miter lim="800000"/>
            <a:headEnd/>
            <a:tailEnd/>
          </a:ln>
        </p:spPr>
      </p:pic>
      <p:cxnSp>
        <p:nvCxnSpPr>
          <p:cNvPr id="6" name="Straight Arrow Connector 5"/>
          <p:cNvCxnSpPr/>
          <p:nvPr/>
        </p:nvCxnSpPr>
        <p:spPr bwMode="auto">
          <a:xfrm rot="5400000">
            <a:off x="1486694" y="4075906"/>
            <a:ext cx="2514600"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20"/>
          <p:cNvGrpSpPr>
            <a:grpSpLocks/>
          </p:cNvGrpSpPr>
          <p:nvPr/>
        </p:nvGrpSpPr>
        <p:grpSpPr bwMode="auto">
          <a:xfrm>
            <a:off x="1295400" y="4495800"/>
            <a:ext cx="312738" cy="369888"/>
            <a:chOff x="914400" y="3657600"/>
            <a:chExt cx="312906" cy="369332"/>
          </a:xfrm>
        </p:grpSpPr>
        <p:sp>
          <p:nvSpPr>
            <p:cNvPr id="8" name="TextBox 15"/>
            <p:cNvSpPr txBox="1">
              <a:spLocks noChangeArrowheads="1"/>
            </p:cNvSpPr>
            <p:nvPr/>
          </p:nvSpPr>
          <p:spPr bwMode="auto">
            <a:xfrm>
              <a:off x="914400" y="3657600"/>
              <a:ext cx="312906" cy="369332"/>
            </a:xfrm>
            <a:prstGeom prst="rect">
              <a:avLst/>
            </a:prstGeom>
            <a:noFill/>
            <a:ln w="9525">
              <a:noFill/>
              <a:miter lim="800000"/>
              <a:headEnd/>
              <a:tailEnd/>
            </a:ln>
          </p:spPr>
          <p:txBody>
            <a:bodyPr wrap="none">
              <a:spAutoFit/>
            </a:bodyPr>
            <a:lstStyle/>
            <a:p>
              <a:r>
                <a:rPr lang="en-US" b="1">
                  <a:solidFill>
                    <a:srgbClr val="FF0000"/>
                  </a:solidFill>
                  <a:latin typeface="Calibri" pitchFamily="-108" charset="0"/>
                </a:rPr>
                <a:t>1</a:t>
              </a:r>
            </a:p>
          </p:txBody>
        </p:sp>
        <p:sp>
          <p:nvSpPr>
            <p:cNvPr id="9" name="Oval 8"/>
            <p:cNvSpPr/>
            <p:nvPr/>
          </p:nvSpPr>
          <p:spPr>
            <a:xfrm>
              <a:off x="914400" y="3657600"/>
              <a:ext cx="304964" cy="304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grpSp>
      <p:grpSp>
        <p:nvGrpSpPr>
          <p:cNvPr id="10" name="Group 19"/>
          <p:cNvGrpSpPr>
            <a:grpSpLocks/>
          </p:cNvGrpSpPr>
          <p:nvPr/>
        </p:nvGrpSpPr>
        <p:grpSpPr bwMode="auto">
          <a:xfrm>
            <a:off x="2819400" y="3733800"/>
            <a:ext cx="312738" cy="369888"/>
            <a:chOff x="914400" y="5029200"/>
            <a:chExt cx="312906" cy="369332"/>
          </a:xfrm>
        </p:grpSpPr>
        <p:sp>
          <p:nvSpPr>
            <p:cNvPr id="11" name="TextBox 16"/>
            <p:cNvSpPr txBox="1">
              <a:spLocks noChangeArrowheads="1"/>
            </p:cNvSpPr>
            <p:nvPr/>
          </p:nvSpPr>
          <p:spPr bwMode="auto">
            <a:xfrm>
              <a:off x="914400" y="5029200"/>
              <a:ext cx="312906" cy="369332"/>
            </a:xfrm>
            <a:prstGeom prst="rect">
              <a:avLst/>
            </a:prstGeom>
            <a:noFill/>
            <a:ln w="9525">
              <a:noFill/>
              <a:miter lim="800000"/>
              <a:headEnd/>
              <a:tailEnd/>
            </a:ln>
          </p:spPr>
          <p:txBody>
            <a:bodyPr wrap="none">
              <a:spAutoFit/>
            </a:bodyPr>
            <a:lstStyle/>
            <a:p>
              <a:r>
                <a:rPr lang="en-US" b="1">
                  <a:solidFill>
                    <a:srgbClr val="FF0000"/>
                  </a:solidFill>
                  <a:latin typeface="Calibri" pitchFamily="-108" charset="0"/>
                </a:rPr>
                <a:t>2</a:t>
              </a:r>
            </a:p>
          </p:txBody>
        </p:sp>
        <p:sp>
          <p:nvSpPr>
            <p:cNvPr id="12" name="Oval 11"/>
            <p:cNvSpPr/>
            <p:nvPr/>
          </p:nvSpPr>
          <p:spPr>
            <a:xfrm>
              <a:off x="914400" y="5029200"/>
              <a:ext cx="304964" cy="304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grpSp>
      <p:sp>
        <p:nvSpPr>
          <p:cNvPr id="13" name="Arc 12"/>
          <p:cNvSpPr/>
          <p:nvPr/>
        </p:nvSpPr>
        <p:spPr>
          <a:xfrm>
            <a:off x="1066800" y="4267200"/>
            <a:ext cx="762000" cy="838200"/>
          </a:xfrm>
          <a:prstGeom prst="arc">
            <a:avLst>
              <a:gd name="adj1" fmla="val 11447058"/>
              <a:gd name="adj2" fmla="val 3300479"/>
            </a:avLst>
          </a:prstGeom>
          <a:noFill/>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cs typeface="Arial" charset="0"/>
            </a:endParaRPr>
          </a:p>
        </p:txBody>
      </p:sp>
      <p:sp>
        <p:nvSpPr>
          <p:cNvPr id="14" name="Right Arrow 13"/>
          <p:cNvSpPr/>
          <p:nvPr/>
        </p:nvSpPr>
        <p:spPr>
          <a:xfrm>
            <a:off x="3352800" y="3810000"/>
            <a:ext cx="990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38"/>
          <p:cNvSpPr txBox="1">
            <a:spLocks noChangeArrowheads="1"/>
          </p:cNvSpPr>
          <p:nvPr/>
        </p:nvSpPr>
        <p:spPr bwMode="auto">
          <a:xfrm>
            <a:off x="4572000" y="2133600"/>
            <a:ext cx="2057400" cy="400050"/>
          </a:xfrm>
          <a:prstGeom prst="rect">
            <a:avLst/>
          </a:prstGeom>
          <a:noFill/>
          <a:ln w="9525">
            <a:noFill/>
            <a:miter lim="800000"/>
            <a:headEnd/>
            <a:tailEnd/>
          </a:ln>
        </p:spPr>
        <p:txBody>
          <a:bodyPr>
            <a:spAutoFit/>
          </a:bodyPr>
          <a:lstStyle/>
          <a:p>
            <a:pPr algn="ctr"/>
            <a:r>
              <a:rPr lang="en-US" sz="2000" b="1">
                <a:solidFill>
                  <a:srgbClr val="FF0000"/>
                </a:solidFill>
                <a:latin typeface="Calibri" pitchFamily="-108" charset="0"/>
              </a:rPr>
              <a:t>BE Loop</a:t>
            </a:r>
          </a:p>
        </p:txBody>
      </p:sp>
      <p:grpSp>
        <p:nvGrpSpPr>
          <p:cNvPr id="23" name="Group 45"/>
          <p:cNvGrpSpPr>
            <a:grpSpLocks/>
          </p:cNvGrpSpPr>
          <p:nvPr/>
        </p:nvGrpSpPr>
        <p:grpSpPr bwMode="auto">
          <a:xfrm>
            <a:off x="4429125" y="3124200"/>
            <a:ext cx="2428875" cy="2438400"/>
            <a:chOff x="4429125" y="3124200"/>
            <a:chExt cx="2428875" cy="2438400"/>
          </a:xfrm>
        </p:grpSpPr>
        <p:pic>
          <p:nvPicPr>
            <p:cNvPr id="24"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rcRect/>
            <a:stretch>
              <a:fillRect/>
            </a:stretch>
          </p:blipFill>
          <p:spPr bwMode="auto">
            <a:xfrm>
              <a:off x="4429125" y="3124200"/>
              <a:ext cx="2428875" cy="2438400"/>
            </a:xfrm>
            <a:prstGeom prst="rect">
              <a:avLst/>
            </a:prstGeom>
            <a:noFill/>
            <a:ln w="9525">
              <a:noFill/>
              <a:miter lim="800000"/>
              <a:headEnd/>
              <a:tailEnd/>
            </a:ln>
          </p:spPr>
        </p:pic>
        <p:grpSp>
          <p:nvGrpSpPr>
            <p:cNvPr id="25" name="Group 20"/>
            <p:cNvGrpSpPr>
              <a:grpSpLocks/>
            </p:cNvGrpSpPr>
            <p:nvPr/>
          </p:nvGrpSpPr>
          <p:grpSpPr bwMode="auto">
            <a:xfrm>
              <a:off x="5486400" y="4419600"/>
              <a:ext cx="312738" cy="369888"/>
              <a:chOff x="914400" y="3657600"/>
              <a:chExt cx="312906" cy="369332"/>
            </a:xfrm>
          </p:grpSpPr>
          <p:sp>
            <p:nvSpPr>
              <p:cNvPr id="27" name="TextBox 15"/>
              <p:cNvSpPr txBox="1">
                <a:spLocks noChangeArrowheads="1"/>
              </p:cNvSpPr>
              <p:nvPr/>
            </p:nvSpPr>
            <p:spPr bwMode="auto">
              <a:xfrm>
                <a:off x="914400" y="3657600"/>
                <a:ext cx="312906"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Calibri" pitchFamily="-108" charset="0"/>
                  </a:rPr>
                  <a:t>1</a:t>
                </a:r>
              </a:p>
            </p:txBody>
          </p:sp>
          <p:sp>
            <p:nvSpPr>
              <p:cNvPr id="28" name="Oval 27"/>
              <p:cNvSpPr/>
              <p:nvPr/>
            </p:nvSpPr>
            <p:spPr>
              <a:xfrm>
                <a:off x="914400" y="3657600"/>
                <a:ext cx="304964" cy="304342"/>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Arial" charset="0"/>
                </a:endParaRPr>
              </a:p>
            </p:txBody>
          </p:sp>
        </p:grpSp>
        <p:sp>
          <p:nvSpPr>
            <p:cNvPr id="26" name="Arc 25"/>
            <p:cNvSpPr/>
            <p:nvPr/>
          </p:nvSpPr>
          <p:spPr>
            <a:xfrm>
              <a:off x="5257800" y="4191000"/>
              <a:ext cx="762000" cy="838200"/>
            </a:xfrm>
            <a:prstGeom prst="arc">
              <a:avLst>
                <a:gd name="adj1" fmla="val 11447058"/>
                <a:gd name="adj2" fmla="val 3300479"/>
              </a:avLst>
            </a:prstGeom>
            <a:noFill/>
            <a:ln w="25400" cap="flat" cmpd="sng" algn="ctr">
              <a:solidFill>
                <a:srgbClr val="FF0000"/>
              </a:solidFill>
              <a:prstDash val="solid"/>
              <a:tailEnd type="triangle" w="lg" len="lg"/>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charset="0"/>
              </a:endParaRPr>
            </a:p>
          </p:txBody>
        </p:sp>
      </p:grpSp>
      <p:pic>
        <p:nvPicPr>
          <p:cNvPr id="29"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rcRect/>
          <a:stretch>
            <a:fillRect/>
          </a:stretch>
        </p:blipFill>
        <p:spPr bwMode="auto">
          <a:xfrm>
            <a:off x="7162800" y="2514600"/>
            <a:ext cx="1438275" cy="3448050"/>
          </a:xfrm>
          <a:prstGeom prst="rect">
            <a:avLst/>
          </a:prstGeom>
          <a:noFill/>
          <a:ln w="9525">
            <a:noFill/>
            <a:miter lim="800000"/>
            <a:headEnd/>
            <a:tailEnd/>
          </a:ln>
        </p:spPr>
      </p:pic>
      <p:sp>
        <p:nvSpPr>
          <p:cNvPr id="30" name="TextBox 38"/>
          <p:cNvSpPr txBox="1">
            <a:spLocks noChangeArrowheads="1"/>
          </p:cNvSpPr>
          <p:nvPr/>
        </p:nvSpPr>
        <p:spPr bwMode="auto">
          <a:xfrm>
            <a:off x="6934200" y="2133600"/>
            <a:ext cx="2057400" cy="400050"/>
          </a:xfrm>
          <a:prstGeom prst="rect">
            <a:avLst/>
          </a:prstGeom>
          <a:noFill/>
          <a:ln w="9525">
            <a:noFill/>
            <a:miter lim="800000"/>
            <a:headEnd/>
            <a:tailEnd/>
          </a:ln>
        </p:spPr>
        <p:txBody>
          <a:bodyPr>
            <a:spAutoFit/>
          </a:bodyPr>
          <a:lstStyle/>
          <a:p>
            <a:pPr algn="ctr"/>
            <a:r>
              <a:rPr lang="en-US" sz="2000" b="1" dirty="0">
                <a:solidFill>
                  <a:srgbClr val="FF0000"/>
                </a:solidFill>
                <a:latin typeface="Calibri" pitchFamily="-108" charset="0"/>
              </a:rPr>
              <a:t>CE Loop</a:t>
            </a:r>
          </a:p>
        </p:txBody>
      </p:sp>
      <p:cxnSp>
        <p:nvCxnSpPr>
          <p:cNvPr id="31" name="Straight Arrow Connector 30"/>
          <p:cNvCxnSpPr/>
          <p:nvPr/>
        </p:nvCxnSpPr>
        <p:spPr bwMode="auto">
          <a:xfrm rot="5400000">
            <a:off x="7354094" y="4152106"/>
            <a:ext cx="2514600" cy="158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19"/>
          <p:cNvGrpSpPr>
            <a:grpSpLocks/>
          </p:cNvGrpSpPr>
          <p:nvPr/>
        </p:nvGrpSpPr>
        <p:grpSpPr bwMode="auto">
          <a:xfrm>
            <a:off x="8686800" y="3429000"/>
            <a:ext cx="312738" cy="369888"/>
            <a:chOff x="914400" y="5029200"/>
            <a:chExt cx="312906" cy="369332"/>
          </a:xfrm>
        </p:grpSpPr>
        <p:sp>
          <p:nvSpPr>
            <p:cNvPr id="33" name="TextBox 16"/>
            <p:cNvSpPr txBox="1">
              <a:spLocks noChangeArrowheads="1"/>
            </p:cNvSpPr>
            <p:nvPr/>
          </p:nvSpPr>
          <p:spPr bwMode="auto">
            <a:xfrm>
              <a:off x="914400" y="5029200"/>
              <a:ext cx="312906" cy="369332"/>
            </a:xfrm>
            <a:prstGeom prst="rect">
              <a:avLst/>
            </a:prstGeom>
            <a:noFill/>
            <a:ln w="9525">
              <a:noFill/>
              <a:miter lim="800000"/>
              <a:headEnd/>
              <a:tailEnd/>
            </a:ln>
          </p:spPr>
          <p:txBody>
            <a:bodyPr wrap="none">
              <a:spAutoFit/>
            </a:bodyPr>
            <a:lstStyle/>
            <a:p>
              <a:r>
                <a:rPr lang="en-US" b="1">
                  <a:solidFill>
                    <a:srgbClr val="FF0000"/>
                  </a:solidFill>
                  <a:latin typeface="Calibri" pitchFamily="-108" charset="0"/>
                </a:rPr>
                <a:t>2</a:t>
              </a:r>
            </a:p>
          </p:txBody>
        </p:sp>
        <p:sp>
          <p:nvSpPr>
            <p:cNvPr id="34" name="Oval 33"/>
            <p:cNvSpPr/>
            <p:nvPr/>
          </p:nvSpPr>
          <p:spPr>
            <a:xfrm>
              <a:off x="914400" y="5029200"/>
              <a:ext cx="304964" cy="304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grpSp>
      <p:sp>
        <p:nvSpPr>
          <p:cNvPr id="35" name="Text Box 5">
            <a:extLst>
              <a:ext uri="{FF2B5EF4-FFF2-40B4-BE49-F238E27FC236}">
                <a16:creationId xmlns:a16="http://schemas.microsoft.com/office/drawing/2014/main" id="{01084DEF-016E-4D9F-84D1-E9188F3F3DE4}"/>
              </a:ext>
            </a:extLst>
          </p:cNvPr>
          <p:cNvSpPr txBox="1">
            <a:spLocks noChangeArrowheads="1"/>
          </p:cNvSpPr>
          <p:nvPr/>
        </p:nvSpPr>
        <p:spPr bwMode="auto">
          <a:xfrm>
            <a:off x="1028700" y="330953"/>
            <a:ext cx="6798733"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Voltage Divider Bias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a:buNone/>
            </a:pPr>
            <a:r>
              <a:rPr lang="en-US" b="1" dirty="0">
                <a:solidFill>
                  <a:srgbClr val="FF0000"/>
                </a:solidFill>
              </a:rPr>
              <a:t>BE Loop Analysis:</a:t>
            </a:r>
          </a:p>
        </p:txBody>
      </p:sp>
      <p:grpSp>
        <p:nvGrpSpPr>
          <p:cNvPr id="17" name="Group 16">
            <a:extLst>
              <a:ext uri="{FF2B5EF4-FFF2-40B4-BE49-F238E27FC236}">
                <a16:creationId xmlns:a16="http://schemas.microsoft.com/office/drawing/2014/main" id="{C6BADD6C-2FA5-4E5B-8449-BF4DF5B0B36E}"/>
              </a:ext>
            </a:extLst>
          </p:cNvPr>
          <p:cNvGrpSpPr/>
          <p:nvPr/>
        </p:nvGrpSpPr>
        <p:grpSpPr>
          <a:xfrm>
            <a:off x="4743150" y="1371600"/>
            <a:ext cx="3456500" cy="3470054"/>
            <a:chOff x="143413" y="1541573"/>
            <a:chExt cx="3456500" cy="3470054"/>
          </a:xfrm>
        </p:grpSpPr>
        <p:pic>
          <p:nvPicPr>
            <p:cNvPr id="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143413" y="1541573"/>
              <a:ext cx="3456500" cy="3470054"/>
            </a:xfrm>
            <a:prstGeom prst="rect">
              <a:avLst/>
            </a:prstGeom>
            <a:noFill/>
            <a:ln w="9525">
              <a:noFill/>
              <a:miter lim="800000"/>
              <a:headEnd/>
              <a:tailEnd/>
            </a:ln>
          </p:spPr>
        </p:pic>
        <p:sp>
          <p:nvSpPr>
            <p:cNvPr id="6" name="Arc 5"/>
            <p:cNvSpPr/>
            <p:nvPr/>
          </p:nvSpPr>
          <p:spPr bwMode="auto">
            <a:xfrm>
              <a:off x="1524000" y="3429000"/>
              <a:ext cx="762000" cy="838200"/>
            </a:xfrm>
            <a:prstGeom prst="arc">
              <a:avLst>
                <a:gd name="adj1" fmla="val 11447058"/>
                <a:gd name="adj2" fmla="val 3300479"/>
              </a:avLst>
            </a:prstGeom>
            <a:noFill/>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cs typeface="Arial" charset="0"/>
              </a:endParaRPr>
            </a:p>
          </p:txBody>
        </p:sp>
        <p:sp>
          <p:nvSpPr>
            <p:cNvPr id="8" name="Oval 7"/>
            <p:cNvSpPr/>
            <p:nvPr/>
          </p:nvSpPr>
          <p:spPr>
            <a:xfrm>
              <a:off x="1752600" y="37338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1</a:t>
              </a:r>
            </a:p>
          </p:txBody>
        </p:sp>
      </p:grpSp>
      <mc:AlternateContent xmlns:mc="http://schemas.openxmlformats.org/markup-compatibility/2006" xmlns:a14="http://schemas.microsoft.com/office/drawing/2010/main">
        <mc:Choice Requires="a14">
          <p:sp>
            <p:nvSpPr>
              <p:cNvPr id="39938" name="Object 2"/>
              <p:cNvSpPr txBox="1"/>
              <p:nvPr/>
            </p:nvSpPr>
            <p:spPr bwMode="auto">
              <a:xfrm>
                <a:off x="944350" y="2543340"/>
                <a:ext cx="4343400" cy="5334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𝐸</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b="0" i="1" smtClean="0">
                                  <a:solidFill>
                                    <a:srgbClr val="000000"/>
                                  </a:solidFill>
                                  <a:latin typeface="Cambria Math" panose="02040503050406030204" pitchFamily="18" charset="0"/>
                                </a:rPr>
                                <m:t>𝐶</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b="0" i="1" smtClean="0">
                                  <a:solidFill>
                                    <a:srgbClr val="000000"/>
                                  </a:solidFill>
                                  <a:latin typeface="Cambria Math" panose="02040503050406030204" pitchFamily="18" charset="0"/>
                                </a:rPr>
                                <m:t>𝐵</m:t>
                              </m:r>
                            </m:sub>
                          </m:sSub>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Para>
                </a14:m>
                <a:endParaRPr lang="en-US" dirty="0"/>
              </a:p>
            </p:txBody>
          </p:sp>
        </mc:Choice>
        <mc:Fallback xmlns="">
          <p:sp>
            <p:nvSpPr>
              <p:cNvPr id="39938" name="Object 2"/>
              <p:cNvSpPr txBox="1">
                <a:spLocks noRot="1" noChangeAspect="1" noMove="1" noResize="1" noEditPoints="1" noAdjustHandles="1" noChangeArrowheads="1" noChangeShapeType="1" noTextEdit="1"/>
              </p:cNvSpPr>
              <p:nvPr/>
            </p:nvSpPr>
            <p:spPr bwMode="auto">
              <a:xfrm>
                <a:off x="944350" y="2543340"/>
                <a:ext cx="4343400" cy="533400"/>
              </a:xfrm>
              <a:prstGeom prst="rect">
                <a:avLst/>
              </a:prstGeom>
              <a:blipFill>
                <a:blip r:embed="rId4"/>
                <a:stretch>
                  <a:fillRect b="-80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39" name="Object 3"/>
              <p:cNvSpPr txBox="1"/>
              <p:nvPr/>
            </p:nvSpPr>
            <p:spPr bwMode="auto">
              <a:xfrm>
                <a:off x="1028700" y="4561284"/>
                <a:ext cx="4419600" cy="14478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 xmlns:m="http://schemas.openxmlformats.org/officeDocument/2006/math">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𝑅𝑇𝐻</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den>
                      </m:f>
                    </m:oMath>
                  </m:oMathPara>
                </a14:m>
                <a:endParaRPr lang="en-US" dirty="0"/>
              </a:p>
            </p:txBody>
          </p:sp>
        </mc:Choice>
        <mc:Fallback xmlns="">
          <p:sp>
            <p:nvSpPr>
              <p:cNvPr id="39939" name="Object 3"/>
              <p:cNvSpPr txBox="1">
                <a:spLocks noRot="1" noChangeAspect="1" noMove="1" noResize="1" noEditPoints="1" noAdjustHandles="1" noChangeArrowheads="1" noChangeShapeType="1" noTextEdit="1"/>
              </p:cNvSpPr>
              <p:nvPr/>
            </p:nvSpPr>
            <p:spPr bwMode="auto">
              <a:xfrm>
                <a:off x="1028700" y="4561284"/>
                <a:ext cx="4419600" cy="14478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40" name="Object 5"/>
              <p:cNvSpPr txBox="1"/>
              <p:nvPr/>
            </p:nvSpPr>
            <p:spPr bwMode="auto">
              <a:xfrm>
                <a:off x="1028700" y="4066290"/>
                <a:ext cx="1752600"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oMath>
                  </m:oMathPara>
                </a14:m>
                <a:endParaRPr lang="en-US" dirty="0"/>
              </a:p>
            </p:txBody>
          </p:sp>
        </mc:Choice>
        <mc:Fallback xmlns="">
          <p:sp>
            <p:nvSpPr>
              <p:cNvPr id="39940" name="Object 5"/>
              <p:cNvSpPr txBox="1">
                <a:spLocks noRot="1" noChangeAspect="1" noMove="1" noResize="1" noEditPoints="1" noAdjustHandles="1" noChangeArrowheads="1" noChangeShapeType="1" noTextEdit="1"/>
              </p:cNvSpPr>
              <p:nvPr/>
            </p:nvSpPr>
            <p:spPr bwMode="auto">
              <a:xfrm>
                <a:off x="1028700" y="4066290"/>
                <a:ext cx="1752600" cy="533400"/>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833248" y="1953881"/>
            <a:ext cx="198163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From  KVL:</a:t>
            </a:r>
          </a:p>
        </p:txBody>
      </p:sp>
      <p:sp>
        <p:nvSpPr>
          <p:cNvPr id="13" name="TextBox 12"/>
          <p:cNvSpPr txBox="1"/>
          <p:nvPr/>
        </p:nvSpPr>
        <p:spPr>
          <a:xfrm>
            <a:off x="838200" y="3454617"/>
            <a:ext cx="702436"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But</a:t>
            </a:r>
          </a:p>
        </p:txBody>
      </p:sp>
      <p:sp>
        <p:nvSpPr>
          <p:cNvPr id="23" name="Text Box 5">
            <a:extLst>
              <a:ext uri="{FF2B5EF4-FFF2-40B4-BE49-F238E27FC236}">
                <a16:creationId xmlns:a16="http://schemas.microsoft.com/office/drawing/2014/main" id="{D7D93383-2971-454D-8370-A233281D0448}"/>
              </a:ext>
            </a:extLst>
          </p:cNvPr>
          <p:cNvSpPr txBox="1">
            <a:spLocks noChangeArrowheads="1"/>
          </p:cNvSpPr>
          <p:nvPr/>
        </p:nvSpPr>
        <p:spPr bwMode="auto">
          <a:xfrm>
            <a:off x="1028700" y="330953"/>
            <a:ext cx="6798733"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Voltage Divider Bias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3"/>
          <p:cNvGrpSpPr>
            <a:grpSpLocks/>
          </p:cNvGrpSpPr>
          <p:nvPr/>
        </p:nvGrpSpPr>
        <p:grpSpPr bwMode="auto">
          <a:xfrm>
            <a:off x="5255975" y="1782455"/>
            <a:ext cx="1760537" cy="3448050"/>
            <a:chOff x="7162800" y="2514600"/>
            <a:chExt cx="1760538" cy="3448050"/>
          </a:xfrm>
        </p:grpSpPr>
        <p:pic>
          <p:nvPicPr>
            <p:cNvPr id="16" name="Picture 4"/>
            <p:cNvPicPr>
              <a:picLocks noChangeAspect="1" noChangeArrowheads="1"/>
            </p:cNvPicPr>
            <p:nvPr/>
          </p:nvPicPr>
          <p:blipFill>
            <a:blip r:embed="rId2" cstate="print"/>
            <a:srcRect/>
            <a:stretch>
              <a:fillRect/>
            </a:stretch>
          </p:blipFill>
          <p:spPr bwMode="auto">
            <a:xfrm>
              <a:off x="7162800" y="2514600"/>
              <a:ext cx="1438275" cy="3448050"/>
            </a:xfrm>
            <a:prstGeom prst="rect">
              <a:avLst/>
            </a:prstGeom>
            <a:noFill/>
            <a:ln w="9525">
              <a:noFill/>
              <a:miter lim="800000"/>
              <a:headEnd/>
              <a:tailEnd/>
            </a:ln>
          </p:spPr>
        </p:pic>
        <p:cxnSp>
          <p:nvCxnSpPr>
            <p:cNvPr id="17" name="Straight Arrow Connector 16"/>
            <p:cNvCxnSpPr/>
            <p:nvPr/>
          </p:nvCxnSpPr>
          <p:spPr bwMode="auto">
            <a:xfrm rot="5400000">
              <a:off x="7277895" y="4304506"/>
              <a:ext cx="2514600" cy="1587"/>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9"/>
            <p:cNvGrpSpPr>
              <a:grpSpLocks/>
            </p:cNvGrpSpPr>
            <p:nvPr/>
          </p:nvGrpSpPr>
          <p:grpSpPr bwMode="auto">
            <a:xfrm>
              <a:off x="8610600" y="3962400"/>
              <a:ext cx="312738" cy="369888"/>
              <a:chOff x="914400" y="5029200"/>
              <a:chExt cx="312906" cy="369332"/>
            </a:xfrm>
          </p:grpSpPr>
          <p:sp>
            <p:nvSpPr>
              <p:cNvPr id="19" name="TextBox 16"/>
              <p:cNvSpPr txBox="1">
                <a:spLocks noChangeArrowheads="1"/>
              </p:cNvSpPr>
              <p:nvPr/>
            </p:nvSpPr>
            <p:spPr bwMode="auto">
              <a:xfrm>
                <a:off x="914400" y="5029200"/>
                <a:ext cx="312906" cy="369332"/>
              </a:xfrm>
              <a:prstGeom prst="rect">
                <a:avLst/>
              </a:prstGeom>
              <a:noFill/>
              <a:ln w="9525">
                <a:noFill/>
                <a:miter lim="800000"/>
                <a:headEnd/>
                <a:tailEnd/>
              </a:ln>
            </p:spPr>
            <p:txBody>
              <a:bodyPr wrap="none">
                <a:spAutoFit/>
              </a:bodyPr>
              <a:lstStyle/>
              <a:p>
                <a:r>
                  <a:rPr lang="en-US" b="1" dirty="0">
                    <a:solidFill>
                      <a:srgbClr val="FF0000"/>
                    </a:solidFill>
                    <a:latin typeface="Calibri" pitchFamily="-108" charset="0"/>
                  </a:rPr>
                  <a:t>2</a:t>
                </a:r>
              </a:p>
            </p:txBody>
          </p:sp>
          <p:sp>
            <p:nvSpPr>
              <p:cNvPr id="20" name="Oval 19"/>
              <p:cNvSpPr/>
              <p:nvPr/>
            </p:nvSpPr>
            <p:spPr>
              <a:xfrm>
                <a:off x="914401" y="5029200"/>
                <a:ext cx="304964" cy="304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grpSp>
      </p:grpSp>
      <p:sp>
        <p:nvSpPr>
          <p:cNvPr id="21" name="TextBox 20"/>
          <p:cNvSpPr txBox="1"/>
          <p:nvPr/>
        </p:nvSpPr>
        <p:spPr>
          <a:xfrm>
            <a:off x="1038834" y="1782455"/>
            <a:ext cx="198163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From  KVL:</a:t>
            </a:r>
          </a:p>
        </p:txBody>
      </p:sp>
      <mc:AlternateContent xmlns:mc="http://schemas.openxmlformats.org/markup-compatibility/2006" xmlns:a14="http://schemas.microsoft.com/office/drawing/2010/main">
        <mc:Choice Requires="a14">
          <p:sp>
            <p:nvSpPr>
              <p:cNvPr id="22" name="Object 21"/>
              <p:cNvSpPr txBox="1"/>
              <p:nvPr/>
            </p:nvSpPr>
            <p:spPr bwMode="auto">
              <a:xfrm>
                <a:off x="1039812" y="2470944"/>
                <a:ext cx="3733800"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𝐸</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Para>
                </a14:m>
                <a:endParaRPr lang="en-US" dirty="0"/>
              </a:p>
            </p:txBody>
          </p:sp>
        </mc:Choice>
        <mc:Fallback xmlns="">
          <p:sp>
            <p:nvSpPr>
              <p:cNvPr id="22" name="Object 21"/>
              <p:cNvSpPr txBox="1">
                <a:spLocks noRot="1" noChangeAspect="1" noMove="1" noResize="1" noEditPoints="1" noAdjustHandles="1" noChangeArrowheads="1" noChangeShapeType="1" noTextEdit="1"/>
              </p:cNvSpPr>
              <p:nvPr/>
            </p:nvSpPr>
            <p:spPr bwMode="auto">
              <a:xfrm>
                <a:off x="1039812" y="2470944"/>
                <a:ext cx="3733800" cy="533400"/>
              </a:xfrm>
              <a:prstGeom prst="rect">
                <a:avLst/>
              </a:prstGeom>
              <a:blipFill>
                <a:blip r:embed="rId3"/>
                <a:stretch>
                  <a:fillRect/>
                </a:stretch>
              </a:blipFill>
            </p:spPr>
            <p:txBody>
              <a:bodyPr/>
              <a:lstStyle/>
              <a:p>
                <a:r>
                  <a:rPr lang="en-US">
                    <a:noFill/>
                  </a:rPr>
                  <a:t> </a:t>
                </a:r>
              </a:p>
            </p:txBody>
          </p:sp>
        </mc:Fallback>
      </mc:AlternateContent>
      <p:sp>
        <p:nvSpPr>
          <p:cNvPr id="23" name="TextBox 22"/>
          <p:cNvSpPr txBox="1"/>
          <p:nvPr/>
        </p:nvSpPr>
        <p:spPr>
          <a:xfrm>
            <a:off x="974726" y="3004344"/>
            <a:ext cx="1329210" cy="800219"/>
          </a:xfrm>
          <a:prstGeom prst="rect">
            <a:avLst/>
          </a:prstGeom>
          <a:noFill/>
        </p:spPr>
        <p:txBody>
          <a:bodyPr wrap="none" rtlCol="0">
            <a:spAutoFit/>
          </a:bodyPr>
          <a:lstStyle/>
          <a:p>
            <a:r>
              <a:rPr lang="en-US" sz="2800" dirty="0"/>
              <a:t>Assume</a:t>
            </a:r>
          </a:p>
          <a:p>
            <a:r>
              <a:rPr lang="en-US" dirty="0">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a:rPr>
              <a:t> I</a:t>
            </a:r>
            <a:r>
              <a:rPr lang="en-US" baseline="-25000" dirty="0">
                <a:latin typeface="Times New Roman" panose="02020603050405020304" pitchFamily="18" charset="0"/>
                <a:cs typeface="Times New Roman" panose="02020603050405020304" pitchFamily="18" charset="0"/>
                <a:sym typeface="Symbol"/>
              </a:rPr>
              <a:t>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Object 23"/>
              <p:cNvSpPr txBox="1"/>
              <p:nvPr/>
            </p:nvSpPr>
            <p:spPr bwMode="auto">
              <a:xfrm>
                <a:off x="912018" y="3880556"/>
                <a:ext cx="3989388"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Para>
                </a14:m>
                <a:endParaRPr lang="en-US" dirty="0"/>
              </a:p>
            </p:txBody>
          </p:sp>
        </mc:Choice>
        <mc:Fallback xmlns="">
          <p:sp>
            <p:nvSpPr>
              <p:cNvPr id="24" name="Object 23"/>
              <p:cNvSpPr txBox="1">
                <a:spLocks noRot="1" noChangeAspect="1" noMove="1" noResize="1" noEditPoints="1" noAdjustHandles="1" noChangeArrowheads="1" noChangeShapeType="1" noTextEdit="1"/>
              </p:cNvSpPr>
              <p:nvPr/>
            </p:nvSpPr>
            <p:spPr bwMode="auto">
              <a:xfrm>
                <a:off x="912018" y="3880556"/>
                <a:ext cx="3989388" cy="5334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bject 24"/>
              <p:cNvSpPr txBox="1"/>
              <p:nvPr/>
            </p:nvSpPr>
            <p:spPr bwMode="auto">
              <a:xfrm>
                <a:off x="1154641" y="4400719"/>
                <a:ext cx="3273425" cy="533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5" name="Object 24"/>
              <p:cNvSpPr txBox="1">
                <a:spLocks noRot="1" noChangeAspect="1" noMove="1" noResize="1" noEditPoints="1" noAdjustHandles="1" noChangeArrowheads="1" noChangeShapeType="1" noTextEdit="1"/>
              </p:cNvSpPr>
              <p:nvPr/>
            </p:nvSpPr>
            <p:spPr bwMode="auto">
              <a:xfrm>
                <a:off x="1154641" y="4400719"/>
                <a:ext cx="3273425" cy="533400"/>
              </a:xfrm>
              <a:prstGeom prst="rect">
                <a:avLst/>
              </a:prstGeom>
              <a:blipFill>
                <a:blip r:embed="rId5"/>
                <a:stretch>
                  <a:fillRect/>
                </a:stretch>
              </a:blipFill>
            </p:spPr>
            <p:txBody>
              <a:bodyPr/>
              <a:lstStyle/>
              <a:p>
                <a:r>
                  <a:rPr lang="en-US">
                    <a:noFill/>
                  </a:rPr>
                  <a:t> </a:t>
                </a:r>
              </a:p>
            </p:txBody>
          </p:sp>
        </mc:Fallback>
      </mc:AlternateContent>
      <p:sp>
        <p:nvSpPr>
          <p:cNvPr id="26" name="Text Box 5">
            <a:extLst>
              <a:ext uri="{FF2B5EF4-FFF2-40B4-BE49-F238E27FC236}">
                <a16:creationId xmlns:a16="http://schemas.microsoft.com/office/drawing/2014/main" id="{CFCE44CE-1EED-43C8-8998-7198367FBA48}"/>
              </a:ext>
            </a:extLst>
          </p:cNvPr>
          <p:cNvSpPr txBox="1">
            <a:spLocks noChangeArrowheads="1"/>
          </p:cNvSpPr>
          <p:nvPr/>
        </p:nvSpPr>
        <p:spPr bwMode="auto">
          <a:xfrm>
            <a:off x="1028700" y="330953"/>
            <a:ext cx="6798733" cy="641350"/>
          </a:xfrm>
          <a:prstGeom prst="rect">
            <a:avLst/>
          </a:prstGeom>
          <a:noFill/>
          <a:ln w="9525">
            <a:noFill/>
            <a:miter lim="800000"/>
            <a:headEnd/>
            <a:tailEnd/>
          </a:ln>
          <a:effectLst/>
        </p:spPr>
        <p:txBody>
          <a:bodyPr wrap="square">
            <a:spAutoFit/>
          </a:bodyPr>
          <a:lstStyle/>
          <a:p>
            <a:pPr algn="ctr">
              <a:spcBef>
                <a:spcPct val="50000"/>
              </a:spcBef>
              <a:defRPr/>
            </a:pPr>
            <a:r>
              <a:rPr lang="en-US" sz="3600" b="1" dirty="0">
                <a:solidFill>
                  <a:srgbClr val="FFC000"/>
                </a:solidFill>
                <a:latin typeface="Times New Roman" pitchFamily="18" charset="0"/>
                <a:cs typeface="+mn-cs"/>
              </a:rPr>
              <a:t>Voltage Divider Bias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a:solidFill>
                  <a:srgbClr val="FFC000"/>
                </a:solidFill>
                <a:latin typeface="Times New Roman" panose="02020603050405020304" pitchFamily="18" charset="0"/>
                <a:cs typeface="Times New Roman" panose="02020603050405020304" pitchFamily="18" charset="0"/>
              </a:rPr>
              <a:t>DC  load line with Voltage Divider Bias</a:t>
            </a:r>
          </a:p>
        </p:txBody>
      </p:sp>
      <p:sp>
        <p:nvSpPr>
          <p:cNvPr id="3" name="Content Placeholder 2"/>
          <p:cNvSpPr>
            <a:spLocks noGrp="1"/>
          </p:cNvSpPr>
          <p:nvPr>
            <p:ph idx="1"/>
          </p:nvPr>
        </p:nvSpPr>
        <p:spPr>
          <a:xfrm>
            <a:off x="443089" y="1020120"/>
            <a:ext cx="8229600" cy="5287963"/>
          </a:xfrm>
        </p:spPr>
        <p:txBody>
          <a:bodyPr>
            <a:normAutofit/>
          </a:bodyPr>
          <a:lstStyle/>
          <a:p>
            <a:pPr algn="just">
              <a:buNone/>
            </a:pPr>
            <a:r>
              <a:rPr lang="en-US" dirty="0">
                <a:latin typeface="Times New Roman" panose="02020603050405020304" pitchFamily="18" charset="0"/>
                <a:cs typeface="Times New Roman" panose="02020603050405020304" pitchFamily="18" charset="0"/>
              </a:rPr>
              <a:t>The dc load line can be drawn from the following equation:</a:t>
            </a:r>
          </a:p>
        </p:txBody>
      </p:sp>
      <mc:AlternateContent xmlns:mc="http://schemas.openxmlformats.org/markup-compatibility/2006" xmlns:a14="http://schemas.microsoft.com/office/drawing/2010/main">
        <mc:Choice Requires="a14">
          <p:sp>
            <p:nvSpPr>
              <p:cNvPr id="59394" name="Object 2"/>
              <p:cNvSpPr txBox="1"/>
              <p:nvPr/>
            </p:nvSpPr>
            <p:spPr bwMode="auto">
              <a:xfrm>
                <a:off x="1412815" y="1600200"/>
                <a:ext cx="3883025" cy="5334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𝐶𝐸</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𝑉</m:t>
                          </m:r>
                        </m:e>
                        <m:sub>
                          <m:r>
                            <a:rPr lang="en-US" sz="2400" i="1">
                              <a:solidFill>
                                <a:srgbClr val="000000"/>
                              </a:solidFill>
                              <a:latin typeface="Cambria Math" panose="02040503050406030204" pitchFamily="18" charset="0"/>
                            </a:rPr>
                            <m:t>𝐶𝐶</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𝐼</m:t>
                          </m:r>
                        </m:e>
                        <m:sub>
                          <m:r>
                            <a:rPr lang="en-US" sz="2400" i="1">
                              <a:solidFill>
                                <a:srgbClr val="000000"/>
                              </a:solidFill>
                              <a:latin typeface="Cambria Math" panose="02040503050406030204" pitchFamily="18" charset="0"/>
                            </a:rPr>
                            <m:t>𝐶</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𝑅</m:t>
                          </m:r>
                        </m:e>
                        <m:sub>
                          <m:r>
                            <a:rPr lang="en-US" sz="2400" i="1">
                              <a:solidFill>
                                <a:srgbClr val="000000"/>
                              </a:solidFill>
                              <a:latin typeface="Cambria Math" panose="02040503050406030204" pitchFamily="18" charset="0"/>
                            </a:rPr>
                            <m:t>𝐶</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𝑅</m:t>
                          </m:r>
                        </m:e>
                        <m:sub>
                          <m:r>
                            <a:rPr lang="en-US" sz="2400" i="1">
                              <a:solidFill>
                                <a:srgbClr val="000000"/>
                              </a:solidFill>
                              <a:latin typeface="Cambria Math" panose="02040503050406030204" pitchFamily="18" charset="0"/>
                            </a:rPr>
                            <m:t>𝐸</m:t>
                          </m:r>
                        </m:sub>
                      </m:sSub>
                      <m:r>
                        <a:rPr lang="en-US" sz="2400" i="1">
                          <a:solidFill>
                            <a:srgbClr val="000000"/>
                          </a:solidFill>
                          <a:latin typeface="Cambria Math" panose="02040503050406030204" pitchFamily="18" charset="0"/>
                        </a:rPr>
                        <m:t>)</m:t>
                      </m:r>
                    </m:oMath>
                  </m:oMathPara>
                </a14:m>
                <a:endParaRPr lang="en-US" sz="2400" dirty="0"/>
              </a:p>
            </p:txBody>
          </p:sp>
        </mc:Choice>
        <mc:Fallback xmlns="">
          <p:sp>
            <p:nvSpPr>
              <p:cNvPr id="59394" name="Object 2"/>
              <p:cNvSpPr txBox="1">
                <a:spLocks noRot="1" noChangeAspect="1" noMove="1" noResize="1" noEditPoints="1" noAdjustHandles="1" noChangeArrowheads="1" noChangeShapeType="1" noTextEdit="1"/>
              </p:cNvSpPr>
              <p:nvPr/>
            </p:nvSpPr>
            <p:spPr bwMode="auto">
              <a:xfrm>
                <a:off x="1412815" y="1600200"/>
                <a:ext cx="3883025" cy="533400"/>
              </a:xfrm>
              <a:prstGeom prst="rect">
                <a:avLst/>
              </a:prstGeom>
              <a:blipFill>
                <a:blip r:embed="rId3"/>
                <a:stretch>
                  <a:fillRect l="-471" b="-1149"/>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B030C655-21B0-4472-8FBF-A8A9D4AB6629}"/>
              </a:ext>
            </a:extLst>
          </p:cNvPr>
          <p:cNvGrpSpPr/>
          <p:nvPr/>
        </p:nvGrpSpPr>
        <p:grpSpPr>
          <a:xfrm>
            <a:off x="751563" y="2400300"/>
            <a:ext cx="7949348" cy="3647420"/>
            <a:chOff x="152400" y="2819400"/>
            <a:chExt cx="7949348" cy="3647420"/>
          </a:xfrm>
        </p:grpSpPr>
        <p:sp>
          <p:nvSpPr>
            <p:cNvPr id="14" name="TextBox 13"/>
            <p:cNvSpPr txBox="1"/>
            <p:nvPr/>
          </p:nvSpPr>
          <p:spPr>
            <a:xfrm>
              <a:off x="1676400" y="2819400"/>
              <a:ext cx="407484" cy="523220"/>
            </a:xfrm>
            <a:prstGeom prst="rect">
              <a:avLst/>
            </a:prstGeom>
            <a:noFill/>
          </p:spPr>
          <p:txBody>
            <a:bodyPr wrap="none" rtlCol="0">
              <a:spAutoFit/>
            </a:bodyPr>
            <a:lstStyle/>
            <a:p>
              <a:r>
                <a:rPr lang="en-US" sz="2800" b="1" dirty="0"/>
                <a:t>I</a:t>
              </a:r>
              <a:r>
                <a:rPr lang="en-US" sz="2800" b="1" baseline="-25000" dirty="0"/>
                <a:t>C</a:t>
              </a:r>
              <a:endParaRPr lang="en-US" sz="2800" b="1" dirty="0"/>
            </a:p>
          </p:txBody>
        </p:sp>
        <p:cxnSp>
          <p:nvCxnSpPr>
            <p:cNvPr id="7" name="Straight Arrow Connector 6"/>
            <p:cNvCxnSpPr/>
            <p:nvPr/>
          </p:nvCxnSpPr>
          <p:spPr>
            <a:xfrm>
              <a:off x="1600200" y="6019800"/>
              <a:ext cx="5943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600200" y="2971800"/>
              <a:ext cx="0" cy="3048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3429000"/>
              <a:ext cx="4343400" cy="2590800"/>
            </a:xfrm>
            <a:prstGeom prst="line">
              <a:avLst/>
            </a:prstGeom>
            <a:ln>
              <a:headEnd type="oval"/>
              <a:tailEnd type="oval"/>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5638800" y="5943600"/>
              <a:ext cx="807272" cy="523220"/>
            </a:xfrm>
            <a:prstGeom prst="rect">
              <a:avLst/>
            </a:prstGeom>
            <a:noFill/>
          </p:spPr>
          <p:txBody>
            <a:bodyPr wrap="none" rtlCol="0">
              <a:spAutoFit/>
            </a:bodyPr>
            <a:lstStyle/>
            <a:p>
              <a:r>
                <a:rPr lang="en-US" sz="2800" b="1" dirty="0"/>
                <a:t>  V</a:t>
              </a:r>
              <a:r>
                <a:rPr lang="en-US" sz="2800" b="1" baseline="-25000" dirty="0"/>
                <a:t>CC</a:t>
              </a:r>
              <a:endParaRPr lang="en-US" sz="2800" b="1" dirty="0"/>
            </a:p>
          </p:txBody>
        </p:sp>
        <p:graphicFrame>
          <p:nvGraphicFramePr>
            <p:cNvPr id="16" name="Object 15"/>
            <p:cNvGraphicFramePr>
              <a:graphicFrameLocks noChangeAspect="1"/>
            </p:cNvGraphicFramePr>
            <p:nvPr>
              <p:extLst>
                <p:ext uri="{D42A27DB-BD31-4B8C-83A1-F6EECF244321}">
                  <p14:modId xmlns:p14="http://schemas.microsoft.com/office/powerpoint/2010/main" val="1933885934"/>
                </p:ext>
              </p:extLst>
            </p:nvPr>
          </p:nvGraphicFramePr>
          <p:xfrm>
            <a:off x="152400" y="3124200"/>
            <a:ext cx="1371600" cy="673100"/>
          </p:xfrm>
          <a:graphic>
            <a:graphicData uri="http://schemas.openxmlformats.org/presentationml/2006/ole">
              <mc:AlternateContent xmlns:mc="http://schemas.openxmlformats.org/markup-compatibility/2006">
                <mc:Choice xmlns:v="urn:schemas-microsoft-com:vml" Requires="v">
                  <p:oleObj name="Equation" r:id="rId4" imgW="914400" imgH="444240" progId="Equation.3">
                    <p:embed/>
                  </p:oleObj>
                </mc:Choice>
                <mc:Fallback>
                  <p:oleObj name="Equation" r:id="rId4" imgW="914400" imgH="444240" progId="Equation.3">
                    <p:embed/>
                    <p:pic>
                      <p:nvPicPr>
                        <p:cNvPr id="16"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124200"/>
                          <a:ext cx="13716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7467600" y="5715000"/>
              <a:ext cx="634148" cy="523220"/>
            </a:xfrm>
            <a:prstGeom prst="rect">
              <a:avLst/>
            </a:prstGeom>
            <a:noFill/>
          </p:spPr>
          <p:txBody>
            <a:bodyPr wrap="none" rtlCol="0">
              <a:spAutoFit/>
            </a:bodyPr>
            <a:lstStyle/>
            <a:p>
              <a:r>
                <a:rPr lang="en-US" sz="2800" b="1" dirty="0"/>
                <a:t>V</a:t>
              </a:r>
              <a:r>
                <a:rPr lang="en-US" sz="2800" b="1" baseline="-25000" dirty="0"/>
                <a:t>CE</a:t>
              </a:r>
              <a:endParaRPr lang="en-US" sz="2800" b="1" dirty="0"/>
            </a:p>
          </p:txBody>
        </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مستطيل 1">
            <a:extLst>
              <a:ext uri="{FF2B5EF4-FFF2-40B4-BE49-F238E27FC236}">
                <a16:creationId xmlns:a16="http://schemas.microsoft.com/office/drawing/2014/main" id="{EA0C19E4-293A-443E-82D0-00EF42811422}"/>
              </a:ext>
            </a:extLst>
          </p:cNvPr>
          <p:cNvSpPr>
            <a:spLocks noChangeArrowheads="1"/>
          </p:cNvSpPr>
          <p:nvPr/>
        </p:nvSpPr>
        <p:spPr bwMode="auto">
          <a:xfrm>
            <a:off x="685800" y="457200"/>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lgn="just" eaLnBrk="1" hangingPunct="1">
              <a:spcBef>
                <a:spcPct val="0"/>
              </a:spcBef>
              <a:buClrTx/>
              <a:buFontTx/>
              <a:buNone/>
            </a:pPr>
            <a:r>
              <a:rPr lang="en-US" altLang="ar-JO" sz="2800" b="1" dirty="0">
                <a:latin typeface="Times New Roman" panose="02020603050405020304" pitchFamily="18" charset="0"/>
                <a:cs typeface="Times New Roman" panose="02020603050405020304" pitchFamily="18" charset="0"/>
              </a:rPr>
              <a:t>Example: </a:t>
            </a:r>
            <a:r>
              <a:rPr lang="en-US" altLang="ar-JO" sz="2000" dirty="0">
                <a:latin typeface="Times New Roman" panose="02020603050405020304" pitchFamily="18" charset="0"/>
                <a:cs typeface="Times New Roman" panose="02020603050405020304" pitchFamily="18" charset="0"/>
              </a:rPr>
              <a:t>Determine the exact and the approximate  dc bias voltage </a:t>
            </a:r>
            <a:r>
              <a:rPr lang="en-US" altLang="ar-JO" sz="2000" i="1" dirty="0">
                <a:latin typeface="Times New Roman" panose="02020603050405020304" pitchFamily="18" charset="0"/>
                <a:cs typeface="Times New Roman" panose="02020603050405020304" pitchFamily="18" charset="0"/>
              </a:rPr>
              <a:t>V</a:t>
            </a:r>
            <a:r>
              <a:rPr lang="en-US" altLang="ar-JO" sz="1200" i="1" baseline="-25000" dirty="0">
                <a:latin typeface="Times New Roman" panose="02020603050405020304" pitchFamily="18" charset="0"/>
                <a:cs typeface="Times New Roman" panose="02020603050405020304" pitchFamily="18" charset="0"/>
              </a:rPr>
              <a:t>CE</a:t>
            </a:r>
            <a:r>
              <a:rPr lang="en-US" altLang="ar-JO" sz="2000" dirty="0">
                <a:latin typeface="Times New Roman" panose="02020603050405020304" pitchFamily="18" charset="0"/>
                <a:cs typeface="Times New Roman" panose="02020603050405020304" pitchFamily="18" charset="0"/>
              </a:rPr>
              <a:t> and the current </a:t>
            </a:r>
            <a:r>
              <a:rPr lang="en-US" altLang="ar-JO" sz="2000" i="1" dirty="0">
                <a:latin typeface="Times New Roman" panose="02020603050405020304" pitchFamily="18" charset="0"/>
                <a:cs typeface="Times New Roman" panose="02020603050405020304" pitchFamily="18" charset="0"/>
              </a:rPr>
              <a:t>I</a:t>
            </a:r>
            <a:r>
              <a:rPr lang="en-US" altLang="ar-JO" sz="1400" i="1" baseline="-25000" dirty="0">
                <a:latin typeface="Times New Roman" panose="02020603050405020304" pitchFamily="18" charset="0"/>
                <a:cs typeface="Times New Roman" panose="02020603050405020304" pitchFamily="18" charset="0"/>
              </a:rPr>
              <a:t>C</a:t>
            </a:r>
            <a:r>
              <a:rPr lang="en-US" altLang="ar-JO" sz="2000" baseline="-25000" dirty="0">
                <a:latin typeface="Times New Roman" panose="02020603050405020304" pitchFamily="18" charset="0"/>
                <a:cs typeface="Times New Roman" panose="02020603050405020304" pitchFamily="18" charset="0"/>
              </a:rPr>
              <a:t> </a:t>
            </a:r>
            <a:r>
              <a:rPr lang="en-US" altLang="ar-JO" sz="2000" dirty="0">
                <a:latin typeface="Times New Roman" panose="02020603050405020304" pitchFamily="18" charset="0"/>
                <a:cs typeface="Times New Roman" panose="02020603050405020304" pitchFamily="18" charset="0"/>
              </a:rPr>
              <a:t>for the following voltage-divider configuration:</a:t>
            </a:r>
            <a:endParaRPr lang="ar-JO" altLang="ar-JO"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A4B6161-BDFA-4E4B-916C-4043011BF8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14900" y="1450269"/>
            <a:ext cx="3790950" cy="3000375"/>
          </a:xfrm>
          <a:prstGeom prst="rect">
            <a:avLst/>
          </a:prstGeom>
        </p:spPr>
      </p:pic>
      <mc:AlternateContent xmlns:mc="http://schemas.openxmlformats.org/markup-compatibility/2006" xmlns:a14="http://schemas.microsoft.com/office/drawing/2010/main">
        <mc:Choice Requires="a14">
          <p:sp>
            <p:nvSpPr>
              <p:cNvPr id="12" name="Object 5">
                <a:extLst>
                  <a:ext uri="{FF2B5EF4-FFF2-40B4-BE49-F238E27FC236}">
                    <a16:creationId xmlns:a16="http://schemas.microsoft.com/office/drawing/2014/main" id="{C542AA94-84A6-48C5-B49F-6256F22B30A5}"/>
                  </a:ext>
                </a:extLst>
              </p:cNvPr>
              <p:cNvSpPr txBox="1"/>
              <p:nvPr/>
            </p:nvSpPr>
            <p:spPr bwMode="auto">
              <a:xfrm>
                <a:off x="726458" y="1671564"/>
                <a:ext cx="4265613" cy="762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39</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𝑘</m:t>
                          </m:r>
                        </m:num>
                        <m:den>
                          <m:r>
                            <a:rPr lang="en-US" i="1">
                              <a:solidFill>
                                <a:srgbClr val="000000"/>
                              </a:solidFill>
                              <a:latin typeface="Cambria Math" panose="02040503050406030204" pitchFamily="18" charset="0"/>
                            </a:rPr>
                            <m:t>39</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𝐾</m:t>
                          </m:r>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55</m:t>
                      </m:r>
                      <m:r>
                        <a:rPr lang="en-US" i="1">
                          <a:solidFill>
                            <a:srgbClr val="000000"/>
                          </a:solidFill>
                          <a:latin typeface="Cambria Math" panose="02040503050406030204" pitchFamily="18" charset="0"/>
                        </a:rPr>
                        <m:t>𝐾</m:t>
                      </m:r>
                      <m:r>
                        <m:rPr>
                          <m:sty m:val="p"/>
                        </m:rPr>
                        <a:rPr lang="en-US" i="1">
                          <a:solidFill>
                            <a:srgbClr val="000000"/>
                          </a:solidFill>
                          <a:latin typeface="Cambria Math" panose="02040503050406030204" pitchFamily="18" charset="0"/>
                        </a:rPr>
                        <m:t>Ω</m:t>
                      </m:r>
                    </m:oMath>
                  </m:oMathPara>
                </a14:m>
                <a:endParaRPr lang="en-US" dirty="0"/>
              </a:p>
            </p:txBody>
          </p:sp>
        </mc:Choice>
        <mc:Fallback xmlns="">
          <p:sp>
            <p:nvSpPr>
              <p:cNvPr id="12" name="Object 5">
                <a:extLst>
                  <a:ext uri="{FF2B5EF4-FFF2-40B4-BE49-F238E27FC236}">
                    <a16:creationId xmlns:a16="http://schemas.microsoft.com/office/drawing/2014/main" id="{C542AA94-84A6-48C5-B49F-6256F22B30A5}"/>
                  </a:ext>
                </a:extLst>
              </p:cNvPr>
              <p:cNvSpPr txBox="1">
                <a:spLocks noRot="1" noChangeAspect="1" noMove="1" noResize="1" noEditPoints="1" noAdjustHandles="1" noChangeArrowheads="1" noChangeShapeType="1" noTextEdit="1"/>
              </p:cNvSpPr>
              <p:nvPr/>
            </p:nvSpPr>
            <p:spPr bwMode="auto">
              <a:xfrm>
                <a:off x="726458" y="1671564"/>
                <a:ext cx="4265613" cy="762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E71A83F7-780B-4387-AF1F-A8BEDDD9B0C7}"/>
                  </a:ext>
                </a:extLst>
              </p:cNvPr>
              <p:cNvSpPr txBox="1"/>
              <p:nvPr/>
            </p:nvSpPr>
            <p:spPr bwMode="auto">
              <a:xfrm>
                <a:off x="613569" y="2590800"/>
                <a:ext cx="4367213" cy="838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2</m:t>
                              </m:r>
                            </m:sub>
                          </m:sSub>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𝑘</m:t>
                          </m:r>
                          <m:r>
                            <m:rPr>
                              <m:sty m:val="p"/>
                            </m:rPr>
                            <a:rPr lang="en-US"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22</m:t>
                          </m:r>
                        </m:num>
                        <m:den>
                          <m:r>
                            <a:rPr lang="en-US" i="1">
                              <a:solidFill>
                                <a:srgbClr val="000000"/>
                              </a:solidFill>
                              <a:latin typeface="Cambria Math" panose="02040503050406030204" pitchFamily="18" charset="0"/>
                            </a:rPr>
                            <m:t>39</m:t>
                          </m:r>
                          <m:r>
                            <a:rPr lang="en-US" i="1">
                              <a:solidFill>
                                <a:srgbClr val="000000"/>
                              </a:solidFill>
                              <a:latin typeface="Cambria Math" panose="02040503050406030204" pitchFamily="18" charset="0"/>
                            </a:rPr>
                            <m:t>𝑘</m:t>
                          </m:r>
                          <m:r>
                            <m:rPr>
                              <m:sty m:val="p"/>
                            </m:rPr>
                            <a:rPr lang="en-US" i="1">
                              <a:solidFill>
                                <a:srgbClr val="000000"/>
                              </a:solidFill>
                              <a:latin typeface="Cambria Math" panose="02040503050406030204" pitchFamily="18" charset="0"/>
                            </a:rPr>
                            <m:t>Ω</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𝑘</m:t>
                          </m:r>
                          <m:r>
                            <m:rPr>
                              <m:sty m:val="p"/>
                            </m:rPr>
                            <a:rPr lang="en-US" i="1">
                              <a:solidFill>
                                <a:srgbClr val="000000"/>
                              </a:solidFill>
                              <a:latin typeface="Cambria Math" panose="02040503050406030204" pitchFamily="18" charset="0"/>
                            </a:rPr>
                            <m:t>Ω</m:t>
                          </m:r>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𝑉</m:t>
                      </m:r>
                    </m:oMath>
                  </m:oMathPara>
                </a14:m>
                <a:endParaRPr lang="en-US" dirty="0"/>
              </a:p>
            </p:txBody>
          </p:sp>
        </mc:Choice>
        <mc:Fallback xmlns="">
          <p:sp>
            <p:nvSpPr>
              <p:cNvPr id="13" name="Object 6">
                <a:extLst>
                  <a:ext uri="{FF2B5EF4-FFF2-40B4-BE49-F238E27FC236}">
                    <a16:creationId xmlns:a16="http://schemas.microsoft.com/office/drawing/2014/main" id="{E71A83F7-780B-4387-AF1F-A8BEDDD9B0C7}"/>
                  </a:ext>
                </a:extLst>
              </p:cNvPr>
              <p:cNvSpPr txBox="1">
                <a:spLocks noRot="1" noChangeAspect="1" noMove="1" noResize="1" noEditPoints="1" noAdjustHandles="1" noChangeArrowheads="1" noChangeShapeType="1" noTextEdit="1"/>
              </p:cNvSpPr>
              <p:nvPr/>
            </p:nvSpPr>
            <p:spPr bwMode="auto">
              <a:xfrm>
                <a:off x="613569" y="2590800"/>
                <a:ext cx="4367213" cy="8382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bject 7">
                <a:extLst>
                  <a:ext uri="{FF2B5EF4-FFF2-40B4-BE49-F238E27FC236}">
                    <a16:creationId xmlns:a16="http://schemas.microsoft.com/office/drawing/2014/main" id="{002930E9-542D-4E68-B7CF-785EC0B80009}"/>
                  </a:ext>
                </a:extLst>
              </p:cNvPr>
              <p:cNvSpPr txBox="1"/>
              <p:nvPr/>
            </p:nvSpPr>
            <p:spPr bwMode="auto">
              <a:xfrm>
                <a:off x="671512" y="3508022"/>
                <a:ext cx="3887788" cy="9144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𝑇𝐻</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e>
                          </m:d>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den>
                      </m:f>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05</m:t>
                      </m:r>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𝐴</m:t>
                      </m:r>
                    </m:oMath>
                  </m:oMathPara>
                </a14:m>
                <a:endParaRPr lang="en-US" dirty="0"/>
              </a:p>
            </p:txBody>
          </p:sp>
        </mc:Choice>
        <mc:Fallback xmlns="">
          <p:sp>
            <p:nvSpPr>
              <p:cNvPr id="14" name="Object 7">
                <a:extLst>
                  <a:ext uri="{FF2B5EF4-FFF2-40B4-BE49-F238E27FC236}">
                    <a16:creationId xmlns:a16="http://schemas.microsoft.com/office/drawing/2014/main" id="{002930E9-542D-4E68-B7CF-785EC0B80009}"/>
                  </a:ext>
                </a:extLst>
              </p:cNvPr>
              <p:cNvSpPr txBox="1">
                <a:spLocks noRot="1" noChangeAspect="1" noMove="1" noResize="1" noEditPoints="1" noAdjustHandles="1" noChangeArrowheads="1" noChangeShapeType="1" noTextEdit="1"/>
              </p:cNvSpPr>
              <p:nvPr/>
            </p:nvSpPr>
            <p:spPr bwMode="auto">
              <a:xfrm>
                <a:off x="671512" y="3508022"/>
                <a:ext cx="3887788" cy="9144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bject 8">
                <a:extLst>
                  <a:ext uri="{FF2B5EF4-FFF2-40B4-BE49-F238E27FC236}">
                    <a16:creationId xmlns:a16="http://schemas.microsoft.com/office/drawing/2014/main" id="{5D598F92-6300-4652-8C02-35DBB11E0BB1}"/>
                  </a:ext>
                </a:extLst>
              </p:cNvPr>
              <p:cNvSpPr txBox="1"/>
              <p:nvPr/>
            </p:nvSpPr>
            <p:spPr bwMode="auto">
              <a:xfrm>
                <a:off x="764558" y="4588124"/>
                <a:ext cx="4876800"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𝑑𝑐</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140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6</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05</m:t>
                      </m:r>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85</m:t>
                      </m:r>
                      <m:r>
                        <a:rPr lang="en-US" i="1">
                          <a:solidFill>
                            <a:srgbClr val="000000"/>
                          </a:solidFill>
                          <a:latin typeface="Cambria Math" panose="02040503050406030204" pitchFamily="18" charset="0"/>
                        </a:rPr>
                        <m:t>𝑚𝐴</m:t>
                      </m:r>
                    </m:oMath>
                  </m:oMathPara>
                </a14:m>
                <a:endParaRPr lang="en-US" dirty="0"/>
              </a:p>
            </p:txBody>
          </p:sp>
        </mc:Choice>
        <mc:Fallback xmlns="">
          <p:sp>
            <p:nvSpPr>
              <p:cNvPr id="15" name="Object 8">
                <a:extLst>
                  <a:ext uri="{FF2B5EF4-FFF2-40B4-BE49-F238E27FC236}">
                    <a16:creationId xmlns:a16="http://schemas.microsoft.com/office/drawing/2014/main" id="{5D598F92-6300-4652-8C02-35DBB11E0BB1}"/>
                  </a:ext>
                </a:extLst>
              </p:cNvPr>
              <p:cNvSpPr txBox="1">
                <a:spLocks noRot="1" noChangeAspect="1" noMove="1" noResize="1" noEditPoints="1" noAdjustHandles="1" noChangeArrowheads="1" noChangeShapeType="1" noTextEdit="1"/>
              </p:cNvSpPr>
              <p:nvPr/>
            </p:nvSpPr>
            <p:spPr bwMode="auto">
              <a:xfrm>
                <a:off x="764558" y="4588124"/>
                <a:ext cx="4876800" cy="4572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bject 9">
                <a:extLst>
                  <a:ext uri="{FF2B5EF4-FFF2-40B4-BE49-F238E27FC236}">
                    <a16:creationId xmlns:a16="http://schemas.microsoft.com/office/drawing/2014/main" id="{551A494A-CC48-4D7C-B28E-4DA5F73D3AAB}"/>
                  </a:ext>
                </a:extLst>
              </p:cNvPr>
              <p:cNvSpPr txBox="1"/>
              <p:nvPr/>
            </p:nvSpPr>
            <p:spPr bwMode="auto">
              <a:xfrm>
                <a:off x="726458" y="5211026"/>
                <a:ext cx="4953000" cy="4572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𝐶𝐸</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𝐶𝐶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𝐶</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12</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22</m:t>
                      </m:r>
                      <m:r>
                        <a:rPr lang="en-US" i="1">
                          <a:solidFill>
                            <a:srgbClr val="000000"/>
                          </a:solidFill>
                          <a:latin typeface="Cambria Math" panose="02040503050406030204" pitchFamily="18" charset="0"/>
                        </a:rPr>
                        <m:t>𝑉</m:t>
                      </m:r>
                    </m:oMath>
                  </m:oMathPara>
                </a14:m>
                <a:endParaRPr lang="en-US" dirty="0"/>
              </a:p>
            </p:txBody>
          </p:sp>
        </mc:Choice>
        <mc:Fallback xmlns="">
          <p:sp>
            <p:nvSpPr>
              <p:cNvPr id="16" name="Object 9">
                <a:extLst>
                  <a:ext uri="{FF2B5EF4-FFF2-40B4-BE49-F238E27FC236}">
                    <a16:creationId xmlns:a16="http://schemas.microsoft.com/office/drawing/2014/main" id="{551A494A-CC48-4D7C-B28E-4DA5F73D3AAB}"/>
                  </a:ext>
                </a:extLst>
              </p:cNvPr>
              <p:cNvSpPr txBox="1">
                <a:spLocks noRot="1" noChangeAspect="1" noMove="1" noResize="1" noEditPoints="1" noAdjustHandles="1" noChangeArrowheads="1" noChangeShapeType="1" noTextEdit="1"/>
              </p:cNvSpPr>
              <p:nvPr/>
            </p:nvSpPr>
            <p:spPr bwMode="auto">
              <a:xfrm>
                <a:off x="726458" y="5211026"/>
                <a:ext cx="4953000" cy="457200"/>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a:extLst>
              <a:ext uri="{FF2B5EF4-FFF2-40B4-BE49-F238E27FC236}">
                <a16:creationId xmlns:a16="http://schemas.microsoft.com/office/drawing/2014/main" id="{96666E86-6F7D-4C61-8058-FE548AAC5B5A}"/>
              </a:ext>
            </a:extLst>
          </p:cNvPr>
          <p:cNvSpPr txBox="1">
            <a:spLocks noChangeArrowheads="1"/>
          </p:cNvSpPr>
          <p:nvPr/>
        </p:nvSpPr>
        <p:spPr bwMode="auto">
          <a:xfrm>
            <a:off x="495300" y="168234"/>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anose="02020603050405020304" pitchFamily="18" charset="0"/>
                <a:cs typeface="Times New Roman" panose="02020603050405020304" pitchFamily="18" charset="0"/>
              </a:rPr>
              <a:t>Stability Factor for Voltage Divider Bias</a:t>
            </a:r>
          </a:p>
        </p:txBody>
      </p:sp>
      <p:sp>
        <p:nvSpPr>
          <p:cNvPr id="24580" name="Rectangle 18">
            <a:extLst>
              <a:ext uri="{FF2B5EF4-FFF2-40B4-BE49-F238E27FC236}">
                <a16:creationId xmlns:a16="http://schemas.microsoft.com/office/drawing/2014/main" id="{45954A88-0DFA-4E60-B71D-3AB7EBEA1D07}"/>
              </a:ext>
            </a:extLst>
          </p:cNvPr>
          <p:cNvSpPr>
            <a:spLocks noChangeArrowheads="1"/>
          </p:cNvSpPr>
          <p:nvPr/>
        </p:nvSpPr>
        <p:spPr bwMode="auto">
          <a:xfrm>
            <a:off x="921455" y="1029015"/>
            <a:ext cx="716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285750" indent="-285750" algn="just" eaLnBrk="1" hangingPunct="1">
              <a:spcBef>
                <a:spcPct val="0"/>
              </a:spcBef>
              <a:buClrTx/>
            </a:pPr>
            <a:r>
              <a:rPr lang="en-US" altLang="en-US" sz="1600" b="1" dirty="0">
                <a:latin typeface="Times New Roman" panose="02020603050405020304" pitchFamily="18" charset="0"/>
                <a:cs typeface="Times New Roman" panose="02020603050405020304" pitchFamily="18" charset="0"/>
              </a:rPr>
              <a:t>Provides good Q-point stability  with a single polarity supply voltage</a:t>
            </a:r>
          </a:p>
        </p:txBody>
      </p:sp>
      <mc:AlternateContent xmlns:mc="http://schemas.openxmlformats.org/markup-compatibility/2006" xmlns:a14="http://schemas.microsoft.com/office/drawing/2010/main">
        <mc:Choice Requires="a14">
          <p:sp>
            <p:nvSpPr>
              <p:cNvPr id="5" name="Object 46">
                <a:extLst>
                  <a:ext uri="{FF2B5EF4-FFF2-40B4-BE49-F238E27FC236}">
                    <a16:creationId xmlns:a16="http://schemas.microsoft.com/office/drawing/2014/main" id="{8DEDF478-AE74-49CF-B7A3-83EB7328E978}"/>
                  </a:ext>
                </a:extLst>
              </p:cNvPr>
              <p:cNvSpPr txBox="1"/>
              <p:nvPr/>
            </p:nvSpPr>
            <p:spPr bwMode="auto">
              <a:xfrm>
                <a:off x="1260058" y="1341486"/>
                <a:ext cx="7045741" cy="930352"/>
              </a:xfrm>
              <a:prstGeom prst="rect">
                <a:avLst/>
              </a:prstGeom>
              <a:noFill/>
              <a:ln>
                <a:noFill/>
              </a:ln>
              <a:effectLst/>
            </p:spPr>
            <p:txBody>
              <a:bodyPr>
                <a:noAutofit/>
              </a:bodyPr>
              <a:lstStyle/>
              <a:p>
                <a:r>
                  <a:rPr lang="en-US" sz="1600" dirty="0">
                    <a:solidFill>
                      <a:srgbClr val="000000"/>
                    </a:solidFill>
                    <a:latin typeface="Times New Roman" panose="02020603050405020304" pitchFamily="18" charset="0"/>
                    <a:cs typeface="Times New Roman" panose="02020603050405020304" pitchFamily="18" charset="0"/>
                  </a:rPr>
                  <a:t>We know, for voltage divider bias circuit, </a:t>
                </a:r>
                <a14:m>
                  <m:oMath xmlns:m="http://schemas.openxmlformats.org/officeDocument/2006/math">
                    <m:sSub>
                      <m:sSubPr>
                        <m:ctrlPr>
                          <a:rPr lang="en-US" sz="1400" i="1" smtClean="0">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V</m:t>
                        </m:r>
                      </m:e>
                      <m:sub>
                        <m:r>
                          <m:rPr>
                            <m:sty m:val="p"/>
                          </m:rPr>
                          <a:rPr lang="en-US" sz="1400" i="0">
                            <a:solidFill>
                              <a:srgbClr val="000000"/>
                            </a:solidFill>
                            <a:latin typeface="Cambria Math" panose="02040503050406030204" pitchFamily="18" charset="0"/>
                          </a:rPr>
                          <m:t>TH</m:t>
                        </m:r>
                      </m:sub>
                    </m:sSub>
                    <m:r>
                      <a:rPr lang="en-US" sz="1400" i="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I</m:t>
                        </m:r>
                      </m:e>
                      <m:sub>
                        <m:r>
                          <m:rPr>
                            <m:sty m:val="p"/>
                          </m:rPr>
                          <a:rPr lang="en-US" sz="1400" i="0">
                            <a:solidFill>
                              <a:srgbClr val="000000"/>
                            </a:solidFill>
                            <a:latin typeface="Cambria Math" panose="02040503050406030204" pitchFamily="18" charset="0"/>
                          </a:rPr>
                          <m:t>B</m:t>
                        </m:r>
                      </m:sub>
                    </m:sSub>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TH</m:t>
                        </m:r>
                      </m:sub>
                    </m:sSub>
                    <m:r>
                      <a:rPr lang="en-US" sz="1400" i="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V</m:t>
                        </m:r>
                      </m:e>
                      <m:sub>
                        <m:r>
                          <m:rPr>
                            <m:sty m:val="p"/>
                          </m:rPr>
                          <a:rPr lang="en-US" sz="1400" i="0">
                            <a:solidFill>
                              <a:srgbClr val="000000"/>
                            </a:solidFill>
                            <a:latin typeface="Cambria Math" panose="02040503050406030204" pitchFamily="18" charset="0"/>
                          </a:rPr>
                          <m:t>BE</m:t>
                        </m:r>
                      </m:sub>
                    </m:sSub>
                    <m:r>
                      <a:rPr lang="en-US" sz="1400" i="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0" i="0"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I</m:t>
                            </m:r>
                          </m:e>
                          <m:sub>
                            <m:r>
                              <m:rPr>
                                <m:sty m:val="p"/>
                              </m:rPr>
                              <a:rPr lang="en-US" sz="1400" b="0" i="0" smtClean="0">
                                <a:solidFill>
                                  <a:srgbClr val="000000"/>
                                </a:solidFill>
                                <a:latin typeface="Cambria Math" panose="02040503050406030204" pitchFamily="18" charset="0"/>
                              </a:rPr>
                              <m:t>C</m:t>
                            </m:r>
                          </m:sub>
                        </m:sSub>
                        <m:r>
                          <a:rPr lang="en-US" sz="1400" b="0" i="0"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I</m:t>
                            </m:r>
                          </m:e>
                          <m:sub>
                            <m:r>
                              <m:rPr>
                                <m:sty m:val="p"/>
                              </m:rPr>
                              <a:rPr lang="en-US" sz="1400" b="0" i="0" smtClean="0">
                                <a:solidFill>
                                  <a:srgbClr val="000000"/>
                                </a:solidFill>
                                <a:latin typeface="Cambria Math" panose="02040503050406030204" pitchFamily="18" charset="0"/>
                              </a:rPr>
                              <m:t>B</m:t>
                            </m:r>
                          </m:sub>
                        </m:sSub>
                        <m:r>
                          <a:rPr lang="en-US" sz="1400" b="0" i="0" smtClean="0">
                            <a:solidFill>
                              <a:srgbClr val="000000"/>
                            </a:solidFill>
                            <a:latin typeface="Cambria Math" panose="02040503050406030204" pitchFamily="18" charset="0"/>
                          </a:rPr>
                          <m:t>)</m:t>
                        </m:r>
                        <m:r>
                          <m:rPr>
                            <m:sty m:val="p"/>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E</m:t>
                        </m:r>
                      </m:sub>
                    </m:sSub>
                    <m:r>
                      <a:rPr lang="en-US" sz="1400" i="0">
                        <a:solidFill>
                          <a:srgbClr val="000000"/>
                        </a:solidFill>
                        <a:latin typeface="Cambria Math" panose="02040503050406030204" pitchFamily="18" charset="0"/>
                      </a:rPr>
                      <m:t>=</m:t>
                    </m:r>
                    <m:r>
                      <a:rPr lang="en-US" sz="1400" i="0">
                        <a:solidFill>
                          <a:srgbClr val="000000"/>
                        </a:solidFill>
                        <a:latin typeface="Cambria Math" panose="02040503050406030204" pitchFamily="18" charset="0"/>
                      </a:rPr>
                      <m:t>0</m:t>
                    </m:r>
                  </m:oMath>
                </a14:m>
                <a:r>
                  <a:rPr lang="en-US" sz="1400" dirty="0">
                    <a:solidFill>
                      <a:srgbClr val="000000"/>
                    </a:solidFill>
                  </a:rPr>
                  <a:t> </a:t>
                </a:r>
              </a:p>
              <a:p>
                <a:endParaRPr lang="en-US" sz="14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I</m:t>
                          </m:r>
                        </m:e>
                        <m:sub>
                          <m:r>
                            <m:rPr>
                              <m:sty m:val="p"/>
                            </m:rPr>
                            <a:rPr lang="en-US" sz="1400" i="0">
                              <a:solidFill>
                                <a:srgbClr val="000000"/>
                              </a:solidFill>
                              <a:latin typeface="Cambria Math" panose="02040503050406030204" pitchFamily="18" charset="0"/>
                            </a:rPr>
                            <m:t>B</m:t>
                          </m:r>
                        </m:sub>
                      </m:sSub>
                      <m:r>
                        <a:rPr lang="en-US" sz="1400" i="0">
                          <a:solidFill>
                            <a:srgbClr val="000000"/>
                          </a:solidFill>
                          <a:latin typeface="Cambria Math" panose="02040503050406030204" pitchFamily="18" charset="0"/>
                        </a:rPr>
                        <m:t>=</m:t>
                      </m:r>
                      <m:f>
                        <m:fPr>
                          <m:ctrlPr>
                            <a:rPr lang="en-US" sz="1400" i="1">
                              <a:solidFill>
                                <a:srgbClr val="000000"/>
                              </a:solidFill>
                              <a:latin typeface="Cambria Math" panose="02040503050406030204" pitchFamily="18" charset="0"/>
                            </a:rPr>
                          </m:ctrlPr>
                        </m:fPr>
                        <m:num>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V</m:t>
                              </m:r>
                            </m:e>
                            <m:sub>
                              <m:r>
                                <m:rPr>
                                  <m:nor/>
                                </m:rPr>
                                <a:rPr lang="en-US" sz="1400" b="0" smtClean="0">
                                  <a:solidFill>
                                    <a:srgbClr val="000000"/>
                                  </a:solidFill>
                                  <a:latin typeface="Cambria Math" panose="02040503050406030204" pitchFamily="18" charset="0"/>
                                </a:rPr>
                                <m:t>TH</m:t>
                              </m:r>
                            </m:sub>
                          </m:sSub>
                          <m:r>
                            <m:rPr>
                              <m:nor/>
                            </m:rPr>
                            <a:rPr lang="en-US" sz="140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nor/>
                                </m:rPr>
                                <a:rPr lang="en-US" sz="1400">
                                  <a:solidFill>
                                    <a:srgbClr val="000000"/>
                                  </a:solidFill>
                                  <a:latin typeface="Cambria Math" panose="02040503050406030204" pitchFamily="18" charset="0"/>
                                </a:rPr>
                                <m:t>V</m:t>
                              </m:r>
                            </m:e>
                            <m:sub>
                              <m:r>
                                <m:rPr>
                                  <m:nor/>
                                </m:rPr>
                                <a:rPr lang="en-US" sz="1400">
                                  <a:solidFill>
                                    <a:srgbClr val="000000"/>
                                  </a:solidFill>
                                  <a:latin typeface="Cambria Math" panose="02040503050406030204" pitchFamily="18" charset="0"/>
                                </a:rPr>
                                <m:t>BE</m:t>
                              </m:r>
                            </m:sub>
                          </m:sSub>
                          <m:r>
                            <a:rPr lang="en-US" sz="1400" i="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I</m:t>
                              </m:r>
                            </m:e>
                            <m:sub>
                              <m:r>
                                <m:rPr>
                                  <m:sty m:val="p"/>
                                </m:rPr>
                                <a:rPr lang="en-US" sz="1400" i="0">
                                  <a:solidFill>
                                    <a:srgbClr val="000000"/>
                                  </a:solidFill>
                                  <a:latin typeface="Cambria Math" panose="02040503050406030204" pitchFamily="18" charset="0"/>
                                </a:rPr>
                                <m:t>C</m:t>
                              </m:r>
                            </m:sub>
                          </m:sSub>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E</m:t>
                              </m:r>
                            </m:sub>
                          </m:sSub>
                        </m:num>
                        <m:den>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R</m:t>
                              </m:r>
                            </m:e>
                            <m:sub>
                              <m:r>
                                <m:rPr>
                                  <m:sty m:val="p"/>
                                </m:rPr>
                                <a:rPr lang="en-US" sz="1400" b="0" i="0" smtClean="0">
                                  <a:solidFill>
                                    <a:srgbClr val="000000"/>
                                  </a:solidFill>
                                  <a:latin typeface="Cambria Math" panose="02040503050406030204" pitchFamily="18" charset="0"/>
                                </a:rPr>
                                <m:t>TH</m:t>
                              </m:r>
                            </m:sub>
                          </m:sSub>
                          <m:r>
                            <a:rPr lang="en-US" sz="1400" i="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panose="02040503050406030204" pitchFamily="18" charset="0"/>
                                </a:rPr>
                                <m:t>R</m:t>
                              </m:r>
                            </m:e>
                            <m:sub>
                              <m:r>
                                <m:rPr>
                                  <m:sty m:val="p"/>
                                </m:rPr>
                                <a:rPr lang="en-US" sz="1400" i="0">
                                  <a:solidFill>
                                    <a:srgbClr val="000000"/>
                                  </a:solidFill>
                                  <a:latin typeface="Cambria Math" panose="02040503050406030204" pitchFamily="18" charset="0"/>
                                </a:rPr>
                                <m:t>E</m:t>
                              </m:r>
                            </m:sub>
                          </m:sSub>
                        </m:den>
                      </m:f>
                    </m:oMath>
                  </m:oMathPara>
                </a14:m>
                <a:endParaRPr lang="en-US" sz="1400" dirty="0">
                  <a:solidFill>
                    <a:srgbClr val="000000"/>
                  </a:solidFill>
                </a:endParaRPr>
              </a:p>
              <a:p>
                <a:endParaRPr lang="en-US" sz="1600" i="1" dirty="0">
                  <a:solidFill>
                    <a:srgbClr val="000000"/>
                  </a:solidFill>
                  <a:latin typeface="Cambria Math" panose="02040503050406030204" pitchFamily="18" charset="0"/>
                </a:endParaRPr>
              </a:p>
              <a:p>
                <a:endParaRPr lang="en-US" sz="1600" dirty="0"/>
              </a:p>
            </p:txBody>
          </p:sp>
        </mc:Choice>
        <mc:Fallback xmlns="">
          <p:sp>
            <p:nvSpPr>
              <p:cNvPr id="5" name="Object 46">
                <a:extLst>
                  <a:ext uri="{FF2B5EF4-FFF2-40B4-BE49-F238E27FC236}">
                    <a16:creationId xmlns:a16="http://schemas.microsoft.com/office/drawing/2014/main" id="{8DEDF478-AE74-49CF-B7A3-83EB7328E978}"/>
                  </a:ext>
                </a:extLst>
              </p:cNvPr>
              <p:cNvSpPr txBox="1">
                <a:spLocks noRot="1" noChangeAspect="1" noMove="1" noResize="1" noEditPoints="1" noAdjustHandles="1" noChangeArrowheads="1" noChangeShapeType="1" noTextEdit="1"/>
              </p:cNvSpPr>
              <p:nvPr/>
            </p:nvSpPr>
            <p:spPr bwMode="auto">
              <a:xfrm>
                <a:off x="1260058" y="1341486"/>
                <a:ext cx="7045741" cy="930352"/>
              </a:xfrm>
              <a:prstGeom prst="rect">
                <a:avLst/>
              </a:prstGeom>
              <a:blipFill>
                <a:blip r:embed="rId3"/>
                <a:stretch>
                  <a:fillRect l="-519" t="-1961" b="-5229"/>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68FDA-C233-411D-92F2-7C6A577B4B8A}"/>
                  </a:ext>
                </a:extLst>
              </p:cNvPr>
              <p:cNvSpPr txBox="1"/>
              <p:nvPr/>
            </p:nvSpPr>
            <p:spPr>
              <a:xfrm>
                <a:off x="921455" y="2362212"/>
                <a:ext cx="2438400" cy="719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i="1">
                              <a:latin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CO</m:t>
                              </m:r>
                            </m:sub>
                          </m:sSub>
                        </m:den>
                      </m:f>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f>
                            <m:f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den>
                      </m:f>
                    </m:oMath>
                  </m:oMathPara>
                </a14:m>
                <a:endParaRPr lang="en-US" sz="1400" dirty="0"/>
              </a:p>
            </p:txBody>
          </p:sp>
        </mc:Choice>
        <mc:Fallback xmlns="">
          <p:sp>
            <p:nvSpPr>
              <p:cNvPr id="7" name="TextBox 6">
                <a:extLst>
                  <a:ext uri="{FF2B5EF4-FFF2-40B4-BE49-F238E27FC236}">
                    <a16:creationId xmlns:a16="http://schemas.microsoft.com/office/drawing/2014/main" id="{3A468FDA-C233-411D-92F2-7C6A577B4B8A}"/>
                  </a:ext>
                </a:extLst>
              </p:cNvPr>
              <p:cNvSpPr txBox="1">
                <a:spLocks noRot="1" noChangeAspect="1" noMove="1" noResize="1" noEditPoints="1" noAdjustHandles="1" noChangeArrowheads="1" noChangeShapeType="1" noTextEdit="1"/>
              </p:cNvSpPr>
              <p:nvPr/>
            </p:nvSpPr>
            <p:spPr>
              <a:xfrm>
                <a:off x="921455" y="2362212"/>
                <a:ext cx="2438400" cy="7194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845FBB-5BBE-471A-BAAE-04830B55A4ED}"/>
                  </a:ext>
                </a:extLst>
              </p:cNvPr>
              <p:cNvSpPr txBox="1"/>
              <p:nvPr/>
            </p:nvSpPr>
            <p:spPr>
              <a:xfrm>
                <a:off x="1185271" y="2961889"/>
                <a:ext cx="555735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If we differentiate the current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𝐵</m:t>
                        </m:r>
                      </m:sub>
                    </m:sSub>
                  </m:oMath>
                </a14:m>
                <a:r>
                  <a:rPr lang="en-US" dirty="0">
                    <a:latin typeface="Times New Roman" panose="02020603050405020304" pitchFamily="18" charset="0"/>
                    <a:cs typeface="Times New Roman" panose="02020603050405020304" pitchFamily="18" charset="0"/>
                  </a:rPr>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oMath>
                </a14:m>
                <a:r>
                  <a:rPr lang="en-US" dirty="0">
                    <a:latin typeface="Times New Roman" panose="02020603050405020304" pitchFamily="18" charset="0"/>
                    <a:cs typeface="Times New Roman" panose="02020603050405020304" pitchFamily="18" charset="0"/>
                  </a:rPr>
                  <a:t> we get </a:t>
                </a:r>
              </a:p>
            </p:txBody>
          </p:sp>
        </mc:Choice>
        <mc:Fallback xmlns="">
          <p:sp>
            <p:nvSpPr>
              <p:cNvPr id="3" name="TextBox 2">
                <a:extLst>
                  <a:ext uri="{FF2B5EF4-FFF2-40B4-BE49-F238E27FC236}">
                    <a16:creationId xmlns:a16="http://schemas.microsoft.com/office/drawing/2014/main" id="{8F845FBB-5BBE-471A-BAAE-04830B55A4ED}"/>
                  </a:ext>
                </a:extLst>
              </p:cNvPr>
              <p:cNvSpPr txBox="1">
                <a:spLocks noRot="1" noChangeAspect="1" noMove="1" noResize="1" noEditPoints="1" noAdjustHandles="1" noChangeArrowheads="1" noChangeShapeType="1" noTextEdit="1"/>
              </p:cNvSpPr>
              <p:nvPr/>
            </p:nvSpPr>
            <p:spPr>
              <a:xfrm>
                <a:off x="1185271" y="2961889"/>
                <a:ext cx="5557355" cy="369332"/>
              </a:xfrm>
              <a:prstGeom prst="rect">
                <a:avLst/>
              </a:prstGeom>
              <a:blipFill>
                <a:blip r:embed="rId5"/>
                <a:stretch>
                  <a:fillRect l="-87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0537D1-470C-4BAE-8EF4-6EB9D2AF67C2}"/>
                  </a:ext>
                </a:extLst>
              </p:cNvPr>
              <p:cNvSpPr txBox="1"/>
              <p:nvPr/>
            </p:nvSpPr>
            <p:spPr>
              <a:xfrm>
                <a:off x="1878927" y="3290564"/>
                <a:ext cx="2286000" cy="5386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en-US" sz="1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num>
                        <m:den>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0" name="TextBox 9">
                <a:extLst>
                  <a:ext uri="{FF2B5EF4-FFF2-40B4-BE49-F238E27FC236}">
                    <a16:creationId xmlns:a16="http://schemas.microsoft.com/office/drawing/2014/main" id="{9F0537D1-470C-4BAE-8EF4-6EB9D2AF67C2}"/>
                  </a:ext>
                </a:extLst>
              </p:cNvPr>
              <p:cNvSpPr txBox="1">
                <a:spLocks noRot="1" noChangeAspect="1" noMove="1" noResize="1" noEditPoints="1" noAdjustHandles="1" noChangeArrowheads="1" noChangeShapeType="1" noTextEdit="1"/>
              </p:cNvSpPr>
              <p:nvPr/>
            </p:nvSpPr>
            <p:spPr>
              <a:xfrm>
                <a:off x="1878927" y="3290564"/>
                <a:ext cx="2286000" cy="5386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BE8D86-4F6C-4374-982D-C81A90DD1B5E}"/>
                  </a:ext>
                </a:extLst>
              </p:cNvPr>
              <p:cNvSpPr txBox="1"/>
              <p:nvPr/>
            </p:nvSpPr>
            <p:spPr>
              <a:xfrm>
                <a:off x="1240115" y="3802779"/>
                <a:ext cx="5026441" cy="534121"/>
              </a:xfrm>
              <a:prstGeom prst="rect">
                <a:avLst/>
              </a:prstGeom>
              <a:noFill/>
            </p:spPr>
            <p:txBody>
              <a:bodyPr wrap="none" rtlCol="0">
                <a:spAutoFit/>
              </a:bodyPr>
              <a:lstStyle/>
              <a:p>
                <a:r>
                  <a:rPr lang="en-US" dirty="0"/>
                  <a:t>Substitute the value of </a:t>
                </a:r>
                <a14:m>
                  <m:oMath xmlns:m="http://schemas.openxmlformats.org/officeDocument/2006/math">
                    <m:f>
                      <m:f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C</m:t>
                            </m:r>
                          </m:sub>
                        </m:sSub>
                      </m:den>
                    </m:f>
                  </m:oMath>
                </a14:m>
                <a:r>
                  <a:rPr lang="en-US" dirty="0"/>
                  <a:t> in the second equation. </a:t>
                </a:r>
              </a:p>
            </p:txBody>
          </p:sp>
        </mc:Choice>
        <mc:Fallback xmlns="">
          <p:sp>
            <p:nvSpPr>
              <p:cNvPr id="11" name="TextBox 10">
                <a:extLst>
                  <a:ext uri="{FF2B5EF4-FFF2-40B4-BE49-F238E27FC236}">
                    <a16:creationId xmlns:a16="http://schemas.microsoft.com/office/drawing/2014/main" id="{8ABE8D86-4F6C-4374-982D-C81A90DD1B5E}"/>
                  </a:ext>
                </a:extLst>
              </p:cNvPr>
              <p:cNvSpPr txBox="1">
                <a:spLocks noRot="1" noChangeAspect="1" noMove="1" noResize="1" noEditPoints="1" noAdjustHandles="1" noChangeArrowheads="1" noChangeShapeType="1" noTextEdit="1"/>
              </p:cNvSpPr>
              <p:nvPr/>
            </p:nvSpPr>
            <p:spPr>
              <a:xfrm>
                <a:off x="1240115" y="3802779"/>
                <a:ext cx="5026441" cy="534121"/>
              </a:xfrm>
              <a:prstGeom prst="rect">
                <a:avLst/>
              </a:prstGeom>
              <a:blipFill>
                <a:blip r:embed="rId7"/>
                <a:stretch>
                  <a:fillRect l="-970" b="-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7BB92B-F7BF-4890-8452-74E8610A2629}"/>
                  </a:ext>
                </a:extLst>
              </p:cNvPr>
              <p:cNvSpPr txBox="1"/>
              <p:nvPr/>
            </p:nvSpPr>
            <p:spPr>
              <a:xfrm>
                <a:off x="921455" y="4280976"/>
                <a:ext cx="5257800" cy="540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i="1">
                              <a:solidFill>
                                <a:srgbClr val="000000"/>
                              </a:solidFill>
                              <a:latin typeface="Cambria Math" panose="02040503050406030204" pitchFamily="18" charset="0"/>
                            </a:rPr>
                            <m:t>+</m:t>
                          </m:r>
                          <m:r>
                            <a:rPr lang="en-US" altLang="en-US" sz="14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1</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4" name="TextBox 13">
                <a:extLst>
                  <a:ext uri="{FF2B5EF4-FFF2-40B4-BE49-F238E27FC236}">
                    <a16:creationId xmlns:a16="http://schemas.microsoft.com/office/drawing/2014/main" id="{7F7BB92B-F7BF-4890-8452-74E8610A2629}"/>
                  </a:ext>
                </a:extLst>
              </p:cNvPr>
              <p:cNvSpPr txBox="1">
                <a:spLocks noRot="1" noChangeAspect="1" noMove="1" noResize="1" noEditPoints="1" noAdjustHandles="1" noChangeArrowheads="1" noChangeShapeType="1" noTextEdit="1"/>
              </p:cNvSpPr>
              <p:nvPr/>
            </p:nvSpPr>
            <p:spPr>
              <a:xfrm>
                <a:off x="921455" y="4280976"/>
                <a:ext cx="5257800" cy="540917"/>
              </a:xfrm>
              <a:prstGeom prst="rect">
                <a:avLst/>
              </a:prstGeom>
              <a:blipFill>
                <a:blip r:embed="rId8"/>
                <a:stretch>
                  <a:fillRect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D2DB36-347F-41D6-A1B6-5BC1D653ADC4}"/>
                  </a:ext>
                </a:extLst>
              </p:cNvPr>
              <p:cNvSpPr txBox="1"/>
              <p:nvPr/>
            </p:nvSpPr>
            <p:spPr>
              <a:xfrm>
                <a:off x="994832" y="4920928"/>
                <a:ext cx="5257800" cy="539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num>
                        <m:den>
                          <m:r>
                            <a:rPr lang="en-US" sz="1400" b="0" i="1" smtClean="0">
                              <a:solidFill>
                                <a:srgbClr val="00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b="0" i="1" smtClean="0">
                              <a:solidFill>
                                <a:srgbClr val="000000"/>
                              </a:solidFill>
                              <a:latin typeface="Cambria Math" panose="02040503050406030204" pitchFamily="18" charset="0"/>
                            </a:rPr>
                            <m:t>/</m:t>
                          </m:r>
                          <m:r>
                            <a:rPr lang="en-US" altLang="en-US" sz="14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1</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den>
                      </m:f>
                    </m:oMath>
                  </m:oMathPara>
                </a14:m>
                <a:endParaRPr lang="en-US" sz="1400" dirty="0"/>
              </a:p>
            </p:txBody>
          </p:sp>
        </mc:Choice>
        <mc:Fallback xmlns="">
          <p:sp>
            <p:nvSpPr>
              <p:cNvPr id="15" name="TextBox 14">
                <a:extLst>
                  <a:ext uri="{FF2B5EF4-FFF2-40B4-BE49-F238E27FC236}">
                    <a16:creationId xmlns:a16="http://schemas.microsoft.com/office/drawing/2014/main" id="{F1D2DB36-347F-41D6-A1B6-5BC1D653ADC4}"/>
                  </a:ext>
                </a:extLst>
              </p:cNvPr>
              <p:cNvSpPr txBox="1">
                <a:spLocks noRot="1" noChangeAspect="1" noMove="1" noResize="1" noEditPoints="1" noAdjustHandles="1" noChangeArrowheads="1" noChangeShapeType="1" noTextEdit="1"/>
              </p:cNvSpPr>
              <p:nvPr/>
            </p:nvSpPr>
            <p:spPr>
              <a:xfrm>
                <a:off x="994832" y="4920928"/>
                <a:ext cx="5257800" cy="539635"/>
              </a:xfrm>
              <a:prstGeom prst="rect">
                <a:avLst/>
              </a:prstGeom>
              <a:blipFill>
                <a:blip r:embed="rId9"/>
                <a:stretch>
                  <a:fillRect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1104DC-FDC9-4B9A-B668-C2798AC42A0C}"/>
                  </a:ext>
                </a:extLst>
              </p:cNvPr>
              <p:cNvSpPr txBox="1"/>
              <p:nvPr/>
            </p:nvSpPr>
            <p:spPr>
              <a:xfrm>
                <a:off x="1260058" y="5628766"/>
                <a:ext cx="2919454" cy="369332"/>
              </a:xfrm>
              <a:prstGeom prst="rect">
                <a:avLst/>
              </a:prstGeom>
              <a:noFill/>
            </p:spPr>
            <p:txBody>
              <a:bodyPr wrap="none" rtlCol="0">
                <a:spAutoFit/>
              </a:bodyPr>
              <a:lstStyle/>
              <a:p>
                <a:r>
                  <a:rPr lang="en-US" dirty="0"/>
                  <a:t>If we consider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𝑇𝐻</m:t>
                        </m:r>
                      </m:sub>
                    </m:sSub>
                    <m:r>
                      <a:rPr lang="en-US" sz="1400" i="1" smtClean="0">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r>
                  <a:rPr lang="en-US" sz="1400" dirty="0"/>
                  <a:t>,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smtClean="0">
                        <a:latin typeface="Cambria Math" panose="02040503050406030204" pitchFamily="18" charset="0"/>
                      </a:rPr>
                      <m:t>1</m:t>
                    </m:r>
                  </m:oMath>
                </a14:m>
                <a:r>
                  <a:rPr lang="en-US" sz="1400" dirty="0"/>
                  <a:t> </a:t>
                </a:r>
              </a:p>
            </p:txBody>
          </p:sp>
        </mc:Choice>
        <mc:Fallback xmlns="">
          <p:sp>
            <p:nvSpPr>
              <p:cNvPr id="16" name="TextBox 15">
                <a:extLst>
                  <a:ext uri="{FF2B5EF4-FFF2-40B4-BE49-F238E27FC236}">
                    <a16:creationId xmlns:a16="http://schemas.microsoft.com/office/drawing/2014/main" id="{021104DC-FDC9-4B9A-B668-C2798AC42A0C}"/>
                  </a:ext>
                </a:extLst>
              </p:cNvPr>
              <p:cNvSpPr txBox="1">
                <a:spLocks noRot="1" noChangeAspect="1" noMove="1" noResize="1" noEditPoints="1" noAdjustHandles="1" noChangeArrowheads="1" noChangeShapeType="1" noTextEdit="1"/>
              </p:cNvSpPr>
              <p:nvPr/>
            </p:nvSpPr>
            <p:spPr>
              <a:xfrm>
                <a:off x="1260058" y="5628766"/>
                <a:ext cx="2919454" cy="369332"/>
              </a:xfrm>
              <a:prstGeom prst="rect">
                <a:avLst/>
              </a:prstGeom>
              <a:blipFill>
                <a:blip r:embed="rId10"/>
                <a:stretch>
                  <a:fillRect l="-1879" t="-8197" b="-2459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1A46DBD-096B-4838-9BF8-DA8CA846FFC9}"/>
              </a:ext>
            </a:extLst>
          </p:cNvPr>
          <p:cNvSpPr txBox="1"/>
          <p:nvPr/>
        </p:nvSpPr>
        <p:spPr>
          <a:xfrm>
            <a:off x="1104900" y="6062949"/>
            <a:ext cx="755656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Here we can see that stability factor independent of β. So, the operating point remains where it is fixed. </a:t>
            </a:r>
          </a:p>
        </p:txBody>
      </p:sp>
    </p:spTree>
    <p:extLst>
      <p:ext uri="{BB962C8B-B14F-4D97-AF65-F5344CB8AC3E}">
        <p14:creationId xmlns:p14="http://schemas.microsoft.com/office/powerpoint/2010/main" val="399099356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FE3C000B-41CA-4D3E-B2EB-766EAE4DAC6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r>
              <a:rPr lang="en-US" altLang="en-US">
                <a:solidFill>
                  <a:schemeClr val="bg1"/>
                </a:solidFill>
                <a:latin typeface="Batang" panose="02030600000101010101" pitchFamily="18" charset="-127"/>
              </a:rPr>
              <a:t>Department of Electronics and Communication Engineering,  School Of Engineering,                 Manipal University, jaipur</a:t>
            </a:r>
          </a:p>
        </p:txBody>
      </p:sp>
      <mc:AlternateContent xmlns:mc="http://schemas.openxmlformats.org/markup-compatibility/2006" xmlns:a14="http://schemas.microsoft.com/office/drawing/2010/main">
        <mc:Choice Requires="a14">
          <p:sp>
            <p:nvSpPr>
              <p:cNvPr id="5124" name="Rectangle 3">
                <a:extLst>
                  <a:ext uri="{FF2B5EF4-FFF2-40B4-BE49-F238E27FC236}">
                    <a16:creationId xmlns:a16="http://schemas.microsoft.com/office/drawing/2014/main" id="{E703BC42-46B1-4DF4-B0AB-0DAD52754344}"/>
                  </a:ext>
                </a:extLst>
              </p:cNvPr>
              <p:cNvSpPr>
                <a:spLocks noGrp="1" noChangeArrowheads="1"/>
              </p:cNvSpPr>
              <p:nvPr>
                <p:ph type="body" idx="1"/>
              </p:nvPr>
            </p:nvSpPr>
            <p:spPr bwMode="auto">
              <a:xfrm>
                <a:off x="914400" y="1333500"/>
                <a:ext cx="7487356" cy="4525963"/>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eaLnBrk="1" hangingPunct="1"/>
                <a:r>
                  <a:rPr lang="en-US" altLang="en-US" sz="2000" dirty="0">
                    <a:latin typeface="Times New Roman" panose="02020603050405020304" pitchFamily="18" charset="0"/>
                  </a:rPr>
                  <a:t>Pros and Cons of Emitter Stabilized Circuit:</a:t>
                </a:r>
              </a:p>
              <a:p>
                <a:pPr lvl="1" eaLnBrk="1" hangingPunct="1">
                  <a:buFont typeface="Wingdings" panose="05000000000000000000" pitchFamily="2" charset="2"/>
                  <a:buChar char="Ø"/>
                </a:pPr>
                <a:r>
                  <a:rPr lang="en-US" altLang="en-US" sz="2000" b="1" dirty="0">
                    <a:latin typeface="Times New Roman" panose="02020603050405020304" pitchFamily="18" charset="0"/>
                  </a:rPr>
                  <a:t>Pros:</a:t>
                </a:r>
                <a:r>
                  <a:rPr lang="en-US" altLang="en-US" sz="2000" dirty="0">
                    <a:latin typeface="Times New Roman" panose="02020603050405020304" pitchFamily="18" charset="0"/>
                  </a:rPr>
                  <a:t>	</a:t>
                </a:r>
              </a:p>
              <a:p>
                <a:pPr marL="1785937" lvl="4" indent="-457200">
                  <a:buFont typeface="+mj-lt"/>
                  <a:buAutoNum type="arabicPeriod"/>
                </a:pPr>
                <a:r>
                  <a:rPr lang="en-US" altLang="en-US" sz="2000" dirty="0">
                    <a:latin typeface="Times New Roman" panose="02020603050405020304" pitchFamily="18" charset="0"/>
                  </a:rPr>
                  <a:t>Operating point is almost independent of β variation.</a:t>
                </a:r>
              </a:p>
              <a:p>
                <a:pPr marL="1785937" lvl="4" indent="-457200">
                  <a:buFont typeface="+mj-lt"/>
                  <a:buAutoNum type="arabicPeriod"/>
                </a:pPr>
                <a:r>
                  <a:rPr lang="en-US" altLang="en-US" sz="2000" dirty="0">
                    <a:latin typeface="Times New Roman" panose="02020603050405020304" pitchFamily="18" charset="0"/>
                  </a:rPr>
                  <a:t>Operating point stabilized against shift in temperature.. </a:t>
                </a:r>
              </a:p>
              <a:p>
                <a:pPr lvl="1" eaLnBrk="1" hangingPunct="1">
                  <a:buFont typeface="Wingdings" panose="05000000000000000000" pitchFamily="2" charset="2"/>
                  <a:buChar char="Ø"/>
                </a:pPr>
                <a:r>
                  <a:rPr lang="en-US" altLang="en-US" sz="2000" b="1" dirty="0">
                    <a:latin typeface="Times New Roman" panose="02020603050405020304" pitchFamily="18" charset="0"/>
                  </a:rPr>
                  <a:t>Cons:</a:t>
                </a:r>
                <a:r>
                  <a:rPr lang="en-US" altLang="en-US" sz="2000" dirty="0">
                    <a:latin typeface="Times New Roman" panose="02020603050405020304" pitchFamily="18" charset="0"/>
                  </a:rPr>
                  <a:t>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As β-value is fixed for a given transistor, this relation can be satisfied either by keeping R</a:t>
                </a:r>
                <a:r>
                  <a:rPr lang="en-US" sz="2000" baseline="-25000" dirty="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fairly large</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𝐵</m:t>
                        </m:r>
                      </m:sub>
                    </m:sSub>
                  </m:oMath>
                </a14:m>
                <a:r>
                  <a:rPr lang="en-US" sz="2000" dirty="0">
                    <a:latin typeface="Times New Roman" panose="02020603050405020304" pitchFamily="18" charset="0"/>
                    <a:cs typeface="Times New Roman" panose="02020603050405020304" pitchFamily="18" charset="0"/>
                  </a:rPr>
                  <a:t> is Small, circuit will draw more current from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𝑐𝑐</m:t>
                        </m:r>
                      </m:sub>
                    </m:sSub>
                  </m:oMath>
                </a14:m>
                <a:r>
                  <a:rPr lang="en-US" sz="2000" dirty="0">
                    <a:latin typeface="Times New Roman" panose="02020603050405020304" pitchFamily="18" charset="0"/>
                    <a:cs typeface="Times New Roman" panose="02020603050405020304" pitchFamily="18" charset="0"/>
                  </a:rPr>
                  <a:t>, which reduce the battery life.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If R</a:t>
                </a:r>
                <a:r>
                  <a:rPr lang="en-US" sz="2000" baseline="-25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is of large value, high V</a:t>
                </a:r>
                <a:r>
                  <a:rPr lang="en-US" sz="2000" baseline="-25000" dirty="0">
                    <a:latin typeface="Times New Roman" panose="02020603050405020304" pitchFamily="18" charset="0"/>
                    <a:cs typeface="Times New Roman" panose="02020603050405020304" pitchFamily="18" charset="0"/>
                  </a:rPr>
                  <a:t>CC</a:t>
                </a:r>
                <a:r>
                  <a:rPr lang="en-US" sz="2000" dirty="0">
                    <a:latin typeface="Times New Roman" panose="02020603050405020304" pitchFamily="18" charset="0"/>
                    <a:cs typeface="Times New Roman" panose="02020603050405020304" pitchFamily="18" charset="0"/>
                  </a:rPr>
                  <a:t> is necessary.</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This increases cost as well as precautions necessary while handling.</a:t>
                </a:r>
              </a:p>
              <a:p>
                <a:pPr marL="685800" lvl="5" indent="-34290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Usage: </a:t>
                </a:r>
              </a:p>
              <a:p>
                <a:pPr marL="1828800" lvl="8" indent="-457200" algn="just">
                  <a:buFont typeface="+mj-lt"/>
                  <a:buAutoNum type="arabicPeriod"/>
                </a:pPr>
                <a:r>
                  <a:rPr lang="en-US" sz="2000" dirty="0">
                    <a:latin typeface="Times New Roman" panose="02020603050405020304" pitchFamily="18" charset="0"/>
                    <a:cs typeface="Times New Roman" panose="02020603050405020304" pitchFamily="18" charset="0"/>
                  </a:rPr>
                  <a:t>Widely used in linear circuits .</a:t>
                </a:r>
                <a:endParaRPr lang="el-GR" altLang="en-US" sz="2000" dirty="0">
                  <a:latin typeface="Times New Roman" panose="02020603050405020304" pitchFamily="18" charset="0"/>
                  <a:cs typeface="Times New Roman" panose="02020603050405020304" pitchFamily="18" charset="0"/>
                </a:endParaRPr>
              </a:p>
            </p:txBody>
          </p:sp>
        </mc:Choice>
        <mc:Fallback xmlns="">
          <p:sp>
            <p:nvSpPr>
              <p:cNvPr id="5124" name="Rectangle 3">
                <a:extLst>
                  <a:ext uri="{FF2B5EF4-FFF2-40B4-BE49-F238E27FC236}">
                    <a16:creationId xmlns:a16="http://schemas.microsoft.com/office/drawing/2014/main" id="{E703BC42-46B1-4DF4-B0AB-0DAD52754344}"/>
                  </a:ext>
                </a:extLst>
              </p:cNvPr>
              <p:cNvSpPr>
                <a:spLocks noGrp="1" noRot="1" noChangeAspect="1" noMove="1" noResize="1" noEditPoints="1" noAdjustHandles="1" noChangeArrowheads="1" noChangeShapeType="1" noTextEdit="1"/>
              </p:cNvSpPr>
              <p:nvPr>
                <p:ph type="body" idx="1"/>
              </p:nvPr>
            </p:nvSpPr>
            <p:spPr bwMode="auto">
              <a:xfrm>
                <a:off x="914400" y="1333500"/>
                <a:ext cx="7487356" cy="4525963"/>
              </a:xfrm>
              <a:blipFill>
                <a:blip r:embed="rId3"/>
                <a:stretch>
                  <a:fillRect l="-570" t="-1348" r="-733"/>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Text Box 11">
            <a:extLst>
              <a:ext uri="{FF2B5EF4-FFF2-40B4-BE49-F238E27FC236}">
                <a16:creationId xmlns:a16="http://schemas.microsoft.com/office/drawing/2014/main" id="{4FBF4A6C-17D8-4B8B-B66F-5AF192DE4647}"/>
              </a:ext>
            </a:extLst>
          </p:cNvPr>
          <p:cNvSpPr txBox="1">
            <a:spLocks noChangeArrowheads="1"/>
          </p:cNvSpPr>
          <p:nvPr/>
        </p:nvSpPr>
        <p:spPr bwMode="auto">
          <a:xfrm>
            <a:off x="304800" y="276225"/>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Voltage Divider Bias Circuit</a:t>
            </a:r>
          </a:p>
        </p:txBody>
      </p:sp>
    </p:spTree>
    <p:extLst>
      <p:ext uri="{BB962C8B-B14F-4D97-AF65-F5344CB8AC3E}">
        <p14:creationId xmlns:p14="http://schemas.microsoft.com/office/powerpoint/2010/main" val="19757752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5">
            <a:extLst>
              <a:ext uri="{FF2B5EF4-FFF2-40B4-BE49-F238E27FC236}">
                <a16:creationId xmlns:a16="http://schemas.microsoft.com/office/drawing/2014/main" id="{D8559B21-A154-4FCE-85C0-D42051AA4F4A}"/>
              </a:ext>
            </a:extLst>
          </p:cNvPr>
          <p:cNvSpPr txBox="1">
            <a:spLocks noChangeArrowheads="1"/>
          </p:cNvSpPr>
          <p:nvPr/>
        </p:nvSpPr>
        <p:spPr bwMode="auto">
          <a:xfrm>
            <a:off x="304800" y="506413"/>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Voltage Divider Bias Analysis</a:t>
            </a:r>
            <a:r>
              <a:rPr lang="en-US" sz="3600" dirty="0">
                <a:solidFill>
                  <a:srgbClr val="FFC000"/>
                </a:solidFill>
                <a:latin typeface="Times New Roman" pitchFamily="18" charset="0"/>
                <a:cs typeface="+mn-cs"/>
              </a:rPr>
              <a:t> </a:t>
            </a:r>
            <a:endParaRPr lang="en-US" sz="3600" b="1" dirty="0">
              <a:solidFill>
                <a:srgbClr val="FFC000"/>
              </a:solidFill>
              <a:latin typeface="Times New Roman" pitchFamily="18" charset="0"/>
              <a:cs typeface="+mn-cs"/>
            </a:endParaRPr>
          </a:p>
        </p:txBody>
      </p:sp>
      <p:grpSp>
        <p:nvGrpSpPr>
          <p:cNvPr id="32771" name="Group 17">
            <a:extLst>
              <a:ext uri="{FF2B5EF4-FFF2-40B4-BE49-F238E27FC236}">
                <a16:creationId xmlns:a16="http://schemas.microsoft.com/office/drawing/2014/main" id="{39961771-585D-4C0D-9302-D02DDFA8B15B}"/>
              </a:ext>
            </a:extLst>
          </p:cNvPr>
          <p:cNvGrpSpPr>
            <a:grpSpLocks/>
          </p:cNvGrpSpPr>
          <p:nvPr/>
        </p:nvGrpSpPr>
        <p:grpSpPr bwMode="auto">
          <a:xfrm>
            <a:off x="1148644" y="1515975"/>
            <a:ext cx="3429000" cy="1057275"/>
            <a:chOff x="384" y="1152"/>
            <a:chExt cx="2160" cy="666"/>
          </a:xfrm>
        </p:grpSpPr>
        <p:sp>
          <p:nvSpPr>
            <p:cNvPr id="21514" name="Text Box 10">
              <a:extLst>
                <a:ext uri="{FF2B5EF4-FFF2-40B4-BE49-F238E27FC236}">
                  <a16:creationId xmlns:a16="http://schemas.microsoft.com/office/drawing/2014/main" id="{3FA24222-094E-4363-8A30-33937A7D29D5}"/>
                </a:ext>
              </a:extLst>
            </p:cNvPr>
            <p:cNvSpPr txBox="1">
              <a:spLocks noChangeArrowheads="1"/>
            </p:cNvSpPr>
            <p:nvPr/>
          </p:nvSpPr>
          <p:spPr bwMode="auto">
            <a:xfrm>
              <a:off x="384" y="1152"/>
              <a:ext cx="2160" cy="231"/>
            </a:xfrm>
            <a:prstGeom prst="rect">
              <a:avLst/>
            </a:prstGeom>
            <a:noFill/>
            <a:ln w="9525">
              <a:noFill/>
              <a:miter lim="800000"/>
              <a:headEnd/>
              <a:tailEnd/>
            </a:ln>
            <a:effectLst/>
          </p:spPr>
          <p:txBody>
            <a:bodyPr>
              <a:spAutoFit/>
            </a:bodyPr>
            <a:lstStyle/>
            <a:p>
              <a:pPr>
                <a:spcBef>
                  <a:spcPct val="50000"/>
                </a:spcBef>
                <a:defRPr/>
              </a:pPr>
              <a:r>
                <a:rPr lang="en-US" sz="1800" b="1" dirty="0">
                  <a:solidFill>
                    <a:schemeClr val="accent2"/>
                  </a:solidFill>
                  <a:effectLst>
                    <a:outerShdw blurRad="38100" dist="38100" dir="2700000" algn="tl">
                      <a:srgbClr val="C0C0C0"/>
                    </a:outerShdw>
                  </a:effectLst>
                  <a:latin typeface="Times New Roman" pitchFamily="18" charset="0"/>
                  <a:cs typeface="+mn-cs"/>
                </a:rPr>
                <a:t>Transistor Saturation Level</a:t>
              </a:r>
            </a:p>
          </p:txBody>
        </p:sp>
        <p:graphicFrame>
          <p:nvGraphicFramePr>
            <p:cNvPr id="32776" name="Object 11">
              <a:extLst>
                <a:ext uri="{FF2B5EF4-FFF2-40B4-BE49-F238E27FC236}">
                  <a16:creationId xmlns:a16="http://schemas.microsoft.com/office/drawing/2014/main" id="{8BDDDE63-E143-4CF9-A940-8646F08B2A97}"/>
                </a:ext>
              </a:extLst>
            </p:cNvPr>
            <p:cNvGraphicFramePr>
              <a:graphicFrameLocks noChangeAspect="1"/>
            </p:cNvGraphicFramePr>
            <p:nvPr/>
          </p:nvGraphicFramePr>
          <p:xfrm>
            <a:off x="864" y="1392"/>
            <a:ext cx="1662" cy="426"/>
          </p:xfrm>
          <a:graphic>
            <a:graphicData uri="http://schemas.openxmlformats.org/presentationml/2006/ole">
              <mc:AlternateContent xmlns:mc="http://schemas.openxmlformats.org/markup-compatibility/2006">
                <mc:Choice xmlns:v="urn:schemas-microsoft-com:vml" Requires="v">
                  <p:oleObj name="Equation" r:id="rId3" imgW="1726451" imgH="444307" progId="Equation.3">
                    <p:embed/>
                  </p:oleObj>
                </mc:Choice>
                <mc:Fallback>
                  <p:oleObj name="Equation" r:id="rId3" imgW="1726451" imgH="444307" progId="Equation.3">
                    <p:embed/>
                    <p:pic>
                      <p:nvPicPr>
                        <p:cNvPr id="32776" name="Object 11">
                          <a:extLst>
                            <a:ext uri="{FF2B5EF4-FFF2-40B4-BE49-F238E27FC236}">
                              <a16:creationId xmlns:a16="http://schemas.microsoft.com/office/drawing/2014/main" id="{8BDDDE63-E143-4CF9-A940-8646F08B2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392"/>
                          <a:ext cx="1662"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516" name="Text Box 12">
            <a:extLst>
              <a:ext uri="{FF2B5EF4-FFF2-40B4-BE49-F238E27FC236}">
                <a16:creationId xmlns:a16="http://schemas.microsoft.com/office/drawing/2014/main" id="{FDF2DEA1-3206-47B3-B22C-DFA202CE0914}"/>
              </a:ext>
            </a:extLst>
          </p:cNvPr>
          <p:cNvSpPr txBox="1">
            <a:spLocks noChangeArrowheads="1"/>
          </p:cNvSpPr>
          <p:nvPr/>
        </p:nvSpPr>
        <p:spPr bwMode="auto">
          <a:xfrm>
            <a:off x="1138767" y="3263106"/>
            <a:ext cx="5257800" cy="779463"/>
          </a:xfrm>
          <a:prstGeom prst="rect">
            <a:avLst/>
          </a:prstGeom>
          <a:noFill/>
          <a:ln w="9525">
            <a:noFill/>
            <a:miter lim="800000"/>
            <a:headEnd/>
            <a:tailEnd/>
          </a:ln>
          <a:effectLst/>
        </p:spPr>
        <p:txBody>
          <a:bodyPr>
            <a:spAutoFit/>
          </a:bodyPr>
          <a:lstStyle/>
          <a:p>
            <a:pPr>
              <a:spcBef>
                <a:spcPct val="50000"/>
              </a:spcBef>
              <a:defRPr/>
            </a:pPr>
            <a:r>
              <a:rPr lang="en-US" sz="1800" b="1" dirty="0">
                <a:solidFill>
                  <a:schemeClr val="accent2"/>
                </a:solidFill>
                <a:effectLst>
                  <a:outerShdw blurRad="38100" dist="38100" dir="2700000" algn="tl">
                    <a:srgbClr val="C0C0C0"/>
                  </a:outerShdw>
                </a:effectLst>
                <a:latin typeface="Times New Roman" pitchFamily="18" charset="0"/>
                <a:cs typeface="+mn-cs"/>
              </a:rPr>
              <a:t>Load Line Analysis</a:t>
            </a:r>
          </a:p>
          <a:p>
            <a:pPr lvl="1">
              <a:spcBef>
                <a:spcPct val="50000"/>
              </a:spcBef>
              <a:defRPr/>
            </a:pPr>
            <a:r>
              <a:rPr lang="en-US" sz="1800" b="1" dirty="0">
                <a:solidFill>
                  <a:schemeClr val="accent2"/>
                </a:solidFill>
                <a:effectLst>
                  <a:outerShdw blurRad="38100" dist="38100" dir="2700000" algn="tl">
                    <a:srgbClr val="C0C0C0"/>
                  </a:outerShdw>
                </a:effectLst>
                <a:latin typeface="Times New Roman" pitchFamily="18" charset="0"/>
                <a:cs typeface="+mn-cs"/>
              </a:rPr>
              <a:t>Cutoff:			Saturation:</a:t>
            </a:r>
          </a:p>
        </p:txBody>
      </p:sp>
      <p:graphicFrame>
        <p:nvGraphicFramePr>
          <p:cNvPr id="32773" name="Object 13">
            <a:extLst>
              <a:ext uri="{FF2B5EF4-FFF2-40B4-BE49-F238E27FC236}">
                <a16:creationId xmlns:a16="http://schemas.microsoft.com/office/drawing/2014/main" id="{B31270C2-F4C0-4023-8007-5D6480F0E9E7}"/>
              </a:ext>
            </a:extLst>
          </p:cNvPr>
          <p:cNvGraphicFramePr>
            <a:graphicFrameLocks noChangeAspect="1"/>
          </p:cNvGraphicFramePr>
          <p:nvPr>
            <p:extLst>
              <p:ext uri="{D42A27DB-BD31-4B8C-83A1-F6EECF244321}">
                <p14:modId xmlns:p14="http://schemas.microsoft.com/office/powerpoint/2010/main" val="2041825092"/>
              </p:ext>
            </p:extLst>
          </p:nvPr>
        </p:nvGraphicFramePr>
        <p:xfrm>
          <a:off x="1778001" y="4328318"/>
          <a:ext cx="1143000" cy="652463"/>
        </p:xfrm>
        <a:graphic>
          <a:graphicData uri="http://schemas.openxmlformats.org/presentationml/2006/ole">
            <mc:AlternateContent xmlns:mc="http://schemas.openxmlformats.org/markup-compatibility/2006">
              <mc:Choice xmlns:v="urn:schemas-microsoft-com:vml" Requires="v">
                <p:oleObj name="Equation" r:id="rId5" imgW="800100" imgH="457200" progId="Equation.3">
                  <p:embed/>
                </p:oleObj>
              </mc:Choice>
              <mc:Fallback>
                <p:oleObj name="Equation" r:id="rId5" imgW="800100" imgH="457200" progId="Equation.3">
                  <p:embed/>
                  <p:pic>
                    <p:nvPicPr>
                      <p:cNvPr id="32773" name="Object 13">
                        <a:extLst>
                          <a:ext uri="{FF2B5EF4-FFF2-40B4-BE49-F238E27FC236}">
                            <a16:creationId xmlns:a16="http://schemas.microsoft.com/office/drawing/2014/main" id="{B31270C2-F4C0-4023-8007-5D6480F0E9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01" y="4328318"/>
                        <a:ext cx="1143000"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14">
            <a:extLst>
              <a:ext uri="{FF2B5EF4-FFF2-40B4-BE49-F238E27FC236}">
                <a16:creationId xmlns:a16="http://schemas.microsoft.com/office/drawing/2014/main" id="{DCF25282-8159-4841-B30B-6C85B88EB7CB}"/>
              </a:ext>
            </a:extLst>
          </p:cNvPr>
          <p:cNvGraphicFramePr>
            <a:graphicFrameLocks noChangeAspect="1"/>
          </p:cNvGraphicFramePr>
          <p:nvPr>
            <p:extLst>
              <p:ext uri="{D42A27DB-BD31-4B8C-83A1-F6EECF244321}">
                <p14:modId xmlns:p14="http://schemas.microsoft.com/office/powerpoint/2010/main" val="726442147"/>
              </p:ext>
            </p:extLst>
          </p:nvPr>
        </p:nvGraphicFramePr>
        <p:xfrm>
          <a:off x="5067300" y="4134644"/>
          <a:ext cx="1524000" cy="1079500"/>
        </p:xfrm>
        <a:graphic>
          <a:graphicData uri="http://schemas.openxmlformats.org/presentationml/2006/ole">
            <mc:AlternateContent xmlns:mc="http://schemas.openxmlformats.org/markup-compatibility/2006">
              <mc:Choice xmlns:v="urn:schemas-microsoft-com:vml" Requires="v">
                <p:oleObj name="Equation" r:id="rId7" imgW="965200" imgH="685800" progId="Equation.3">
                  <p:embed/>
                </p:oleObj>
              </mc:Choice>
              <mc:Fallback>
                <p:oleObj name="Equation" r:id="rId7" imgW="965200" imgH="685800" progId="Equation.3">
                  <p:embed/>
                  <p:pic>
                    <p:nvPicPr>
                      <p:cNvPr id="32774" name="Object 14">
                        <a:extLst>
                          <a:ext uri="{FF2B5EF4-FFF2-40B4-BE49-F238E27FC236}">
                            <a16:creationId xmlns:a16="http://schemas.microsoft.com/office/drawing/2014/main" id="{DCF25282-8159-4841-B30B-6C85B88EB7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300" y="4134644"/>
                        <a:ext cx="15240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5">
            <a:extLst>
              <a:ext uri="{FF2B5EF4-FFF2-40B4-BE49-F238E27FC236}">
                <a16:creationId xmlns:a16="http://schemas.microsoft.com/office/drawing/2014/main" id="{D2A9FC5D-1736-4479-B859-745A96105BA9}"/>
              </a:ext>
            </a:extLst>
          </p:cNvPr>
          <p:cNvSpPr txBox="1">
            <a:spLocks noChangeArrowheads="1"/>
          </p:cNvSpPr>
          <p:nvPr/>
        </p:nvSpPr>
        <p:spPr bwMode="auto">
          <a:xfrm>
            <a:off x="457200" y="4191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Collector Feedback Configuration</a:t>
            </a:r>
          </a:p>
        </p:txBody>
      </p:sp>
      <p:sp>
        <p:nvSpPr>
          <p:cNvPr id="35844" name="Rectangle 13">
            <a:extLst>
              <a:ext uri="{FF2B5EF4-FFF2-40B4-BE49-F238E27FC236}">
                <a16:creationId xmlns:a16="http://schemas.microsoft.com/office/drawing/2014/main" id="{A082B7EE-FD7C-4D25-8FBC-666DBB0EFADB}"/>
              </a:ext>
            </a:extLst>
          </p:cNvPr>
          <p:cNvSpPr>
            <a:spLocks noChangeArrowheads="1"/>
          </p:cNvSpPr>
          <p:nvPr/>
        </p:nvSpPr>
        <p:spPr bwMode="auto">
          <a:xfrm>
            <a:off x="717550" y="1295400"/>
            <a:ext cx="77343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342900" indent="-342900" algn="just">
              <a:spcBef>
                <a:spcPct val="0"/>
              </a:spcBef>
              <a:buClrTx/>
            </a:pPr>
            <a:r>
              <a:rPr lang="en-US" altLang="en-US" sz="2000" dirty="0">
                <a:latin typeface="Times New Roman" panose="02020603050405020304" pitchFamily="18" charset="0"/>
              </a:rPr>
              <a:t>Another way to improve the stability of a bias circuit is to add a feedback path from collector to base. </a:t>
            </a:r>
          </a:p>
          <a:p>
            <a:pPr marL="342900" indent="-342900" algn="just">
              <a:spcBef>
                <a:spcPct val="0"/>
              </a:spcBef>
              <a:buClrTx/>
            </a:pPr>
            <a:r>
              <a:rPr lang="en-US" altLang="en-US" sz="2000" dirty="0">
                <a:latin typeface="Times New Roman" panose="02020603050405020304" pitchFamily="18" charset="0"/>
              </a:rPr>
              <a:t>In this bias circuit the Q-point is only slightly dependent on the transistor beta, </a:t>
            </a:r>
            <a:r>
              <a:rPr lang="en-US" altLang="en-US" sz="2000" dirty="0">
                <a:latin typeface="Times New Roman" panose="02020603050405020304" pitchFamily="18" charset="0"/>
                <a:sym typeface="Symbol" panose="05050102010706020507" pitchFamily="18" charset="2"/>
              </a:rPr>
              <a:t></a:t>
            </a:r>
            <a:r>
              <a:rPr lang="en-US" altLang="en-US" sz="2000" dirty="0">
                <a:latin typeface="Times New Roman" panose="02020603050405020304" pitchFamily="18" charset="0"/>
              </a:rPr>
              <a:t>. </a:t>
            </a:r>
          </a:p>
        </p:txBody>
      </p:sp>
      <p:pic>
        <p:nvPicPr>
          <p:cNvPr id="3" name="Picture 2">
            <a:extLst>
              <a:ext uri="{FF2B5EF4-FFF2-40B4-BE49-F238E27FC236}">
                <a16:creationId xmlns:a16="http://schemas.microsoft.com/office/drawing/2014/main" id="{4C460891-847D-46CC-853E-7381CFBE4A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85900" y="2628717"/>
            <a:ext cx="4524376" cy="3326404"/>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Text Box 5">
            <a:extLst>
              <a:ext uri="{FF2B5EF4-FFF2-40B4-BE49-F238E27FC236}">
                <a16:creationId xmlns:a16="http://schemas.microsoft.com/office/drawing/2014/main" id="{A78BA50F-627F-4B15-8F8B-FF457879EB91}"/>
              </a:ext>
            </a:extLst>
          </p:cNvPr>
          <p:cNvSpPr txBox="1">
            <a:spLocks noChangeArrowheads="1"/>
          </p:cNvSpPr>
          <p:nvPr/>
        </p:nvSpPr>
        <p:spPr bwMode="auto">
          <a:xfrm>
            <a:off x="304800" y="347662"/>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Base-Emitter</a:t>
            </a:r>
            <a:r>
              <a:rPr lang="en-US" sz="3600" b="1" dirty="0">
                <a:solidFill>
                  <a:srgbClr val="FFC000"/>
                </a:solidFill>
                <a:effectLst>
                  <a:outerShdw blurRad="38100" dist="38100" dir="2700000" algn="tl">
                    <a:srgbClr val="C0C0C0"/>
                  </a:outerShdw>
                </a:effectLst>
                <a:latin typeface="Times New Roman" pitchFamily="18" charset="0"/>
                <a:cs typeface="+mn-cs"/>
              </a:rPr>
              <a:t> Loop</a:t>
            </a:r>
          </a:p>
        </p:txBody>
      </p:sp>
      <mc:AlternateContent xmlns:mc="http://schemas.openxmlformats.org/markup-compatibility/2006" xmlns:a14="http://schemas.microsoft.com/office/drawing/2010/main">
        <mc:Choice Requires="a14">
          <p:sp>
            <p:nvSpPr>
              <p:cNvPr id="36868" name="Object 14">
                <a:extLst>
                  <a:ext uri="{FF2B5EF4-FFF2-40B4-BE49-F238E27FC236}">
                    <a16:creationId xmlns:a16="http://schemas.microsoft.com/office/drawing/2014/main" id="{B5DBF947-523F-4277-A7BA-763DC17D7F29}"/>
                  </a:ext>
                </a:extLst>
              </p:cNvPr>
              <p:cNvSpPr txBox="1"/>
              <p:nvPr/>
            </p:nvSpPr>
            <p:spPr bwMode="auto">
              <a:xfrm>
                <a:off x="1961444" y="5463294"/>
                <a:ext cx="2286000" cy="515937"/>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BE</m:t>
                              </m:r>
                            </m:sub>
                          </m:sSub>
                        </m:num>
                        <m:den>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B</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R</m:t>
                              </m:r>
                            </m:e>
                            <m:sub>
                              <m:r>
                                <m:rPr>
                                  <m:sty m:val="p"/>
                                </m:rPr>
                                <a:rPr lang="en-US" i="0">
                                  <a:solidFill>
                                    <a:srgbClr val="000000"/>
                                  </a:solidFill>
                                  <a:latin typeface="Cambria Math" panose="02040503050406030204" pitchFamily="18" charset="0"/>
                                </a:rPr>
                                <m:t>E</m:t>
                              </m:r>
                            </m:sub>
                          </m:sSub>
                          <m:r>
                            <a:rPr lang="en-US" i="1">
                              <a:solidFill>
                                <a:srgbClr val="000000"/>
                              </a:solidFill>
                              <a:latin typeface="Cambria Math" panose="02040503050406030204" pitchFamily="18" charset="0"/>
                            </a:rPr>
                            <m:t>)</m:t>
                          </m:r>
                        </m:den>
                      </m:f>
                    </m:oMath>
                  </m:oMathPara>
                </a14:m>
                <a:endParaRPr lang="en-US" dirty="0"/>
              </a:p>
            </p:txBody>
          </p:sp>
        </mc:Choice>
        <mc:Fallback xmlns="">
          <p:sp>
            <p:nvSpPr>
              <p:cNvPr id="36868" name="Object 14">
                <a:extLst>
                  <a:ext uri="{FF2B5EF4-FFF2-40B4-BE49-F238E27FC236}">
                    <a16:creationId xmlns:a16="http://schemas.microsoft.com/office/drawing/2014/main" id="{B5DBF947-523F-4277-A7BA-763DC17D7F29}"/>
                  </a:ext>
                </a:extLst>
              </p:cNvPr>
              <p:cNvSpPr txBox="1">
                <a:spLocks noRot="1" noChangeAspect="1" noMove="1" noResize="1" noEditPoints="1" noAdjustHandles="1" noChangeArrowheads="1" noChangeShapeType="1" noTextEdit="1"/>
              </p:cNvSpPr>
              <p:nvPr/>
            </p:nvSpPr>
            <p:spPr bwMode="auto">
              <a:xfrm>
                <a:off x="1961444" y="5463294"/>
                <a:ext cx="2286000" cy="515937"/>
              </a:xfrm>
              <a:prstGeom prst="rect">
                <a:avLst/>
              </a:prstGeom>
              <a:blipFill>
                <a:blip r:embed="rId3"/>
                <a:stretch>
                  <a:fillRect b="-3529"/>
                </a:stretch>
              </a:blipFill>
              <a:ln>
                <a:noFill/>
              </a:ln>
              <a:effectLst/>
            </p:spPr>
            <p:txBody>
              <a:bodyPr/>
              <a:lstStyle/>
              <a:p>
                <a:r>
                  <a:rPr lang="en-US">
                    <a:noFill/>
                  </a:rPr>
                  <a:t> </a:t>
                </a:r>
              </a:p>
            </p:txBody>
          </p:sp>
        </mc:Fallback>
      </mc:AlternateContent>
      <p:sp>
        <p:nvSpPr>
          <p:cNvPr id="23574" name="Text Box 22">
            <a:extLst>
              <a:ext uri="{FF2B5EF4-FFF2-40B4-BE49-F238E27FC236}">
                <a16:creationId xmlns:a16="http://schemas.microsoft.com/office/drawing/2014/main" id="{0C357A88-0244-4A10-9CD5-751E70D4CE56}"/>
              </a:ext>
            </a:extLst>
          </p:cNvPr>
          <p:cNvSpPr txBox="1">
            <a:spLocks noChangeArrowheads="1"/>
          </p:cNvSpPr>
          <p:nvPr/>
        </p:nvSpPr>
        <p:spPr bwMode="auto">
          <a:xfrm>
            <a:off x="457200" y="1150937"/>
            <a:ext cx="3886200" cy="396875"/>
          </a:xfrm>
          <a:prstGeom prst="rect">
            <a:avLst/>
          </a:prstGeom>
          <a:noFill/>
          <a:ln w="9525">
            <a:noFill/>
            <a:miter lim="800000"/>
            <a:headEnd/>
            <a:tailEnd/>
          </a:ln>
          <a:effectLst/>
        </p:spPr>
        <p:txBody>
          <a:bodyPr>
            <a:spAutoFit/>
          </a:bodyPr>
          <a:lstStyle/>
          <a:p>
            <a:pPr>
              <a:spcBef>
                <a:spcPct val="50000"/>
              </a:spcBef>
              <a:defRPr/>
            </a:pPr>
            <a:r>
              <a:rPr lang="en-US" sz="2000" b="1" dirty="0">
                <a:solidFill>
                  <a:schemeClr val="accent2"/>
                </a:solidFill>
                <a:latin typeface="Times New Roman" pitchFamily="18" charset="0"/>
                <a:cs typeface="+mn-cs"/>
              </a:rPr>
              <a:t>From Kirchhoff’s voltage law:</a:t>
            </a:r>
          </a:p>
        </p:txBody>
      </p:sp>
      <mc:AlternateContent xmlns:mc="http://schemas.openxmlformats.org/markup-compatibility/2006" xmlns:a14="http://schemas.microsoft.com/office/drawing/2010/main">
        <mc:Choice Requires="a14">
          <p:sp>
            <p:nvSpPr>
              <p:cNvPr id="36870" name="Object 24">
                <a:extLst>
                  <a:ext uri="{FF2B5EF4-FFF2-40B4-BE49-F238E27FC236}">
                    <a16:creationId xmlns:a16="http://schemas.microsoft.com/office/drawing/2014/main" id="{A157CA1C-533A-4EFC-A688-F8FFE3DAFCCC}"/>
                  </a:ext>
                </a:extLst>
              </p:cNvPr>
              <p:cNvSpPr txBox="1"/>
              <p:nvPr/>
            </p:nvSpPr>
            <p:spPr bwMode="auto">
              <a:xfrm>
                <a:off x="951794" y="1641475"/>
                <a:ext cx="4762500" cy="1684249"/>
              </a:xfrm>
              <a:prstGeom prst="rect">
                <a:avLst/>
              </a:prstGeom>
              <a:noFill/>
              <a:ln>
                <a:noFill/>
              </a:ln>
              <a:effectLst/>
            </p:spPr>
            <p:txBody>
              <a:bodyPr>
                <a:no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m:rPr>
                              <m:sty m:val="p"/>
                            </m:rPr>
                            <a:rPr lang="en-US" sz="1600" i="0">
                              <a:solidFill>
                                <a:srgbClr val="000000"/>
                              </a:solidFill>
                              <a:latin typeface="Cambria Math" panose="02040503050406030204" pitchFamily="18" charset="0"/>
                            </a:rPr>
                            <m:t>V</m:t>
                          </m:r>
                        </m:e>
                        <m:sub>
                          <m:r>
                            <m:rPr>
                              <m:nor/>
                            </m:rPr>
                            <a:rPr lang="en-US" sz="1600">
                              <a:solidFill>
                                <a:srgbClr val="000000"/>
                              </a:solidFill>
                              <a:latin typeface="Cambria Math" panose="02040503050406030204" pitchFamily="18" charset="0"/>
                            </a:rPr>
                            <m:t>CC</m:t>
                          </m:r>
                        </m:sub>
                      </m:sSub>
                      <m:r>
                        <m:rPr>
                          <m:nor/>
                        </m:rPr>
                        <a:rPr lang="en-US" sz="1600">
                          <a:solidFill>
                            <a:srgbClr val="000000"/>
                          </a:solidFill>
                          <a:latin typeface="Cambria Math" panose="02040503050406030204" pitchFamily="18" charset="0"/>
                        </a:rPr>
                        <m:t> – </m:t>
                      </m:r>
                      <m:sSubSup>
                        <m:sSubSupPr>
                          <m:ctrlPr>
                            <a:rPr lang="en-US" sz="1600" i="1">
                              <a:solidFill>
                                <a:srgbClr val="000000"/>
                              </a:solidFill>
                              <a:latin typeface="Cambria Math" panose="02040503050406030204" pitchFamily="18" charset="0"/>
                            </a:rPr>
                          </m:ctrlPr>
                        </m:sSubSupPr>
                        <m:e>
                          <m:r>
                            <m:rPr>
                              <m:nor/>
                            </m:rPr>
                            <a:rPr lang="en-US" sz="1600">
                              <a:solidFill>
                                <a:srgbClr val="000000"/>
                              </a:solidFill>
                              <a:latin typeface="Cambria Math" panose="02040503050406030204" pitchFamily="18" charset="0"/>
                            </a:rPr>
                            <m:t>I</m:t>
                          </m:r>
                        </m:e>
                        <m:sub>
                          <m:r>
                            <m:rPr>
                              <m:sty m:val="p"/>
                            </m:rPr>
                            <a:rPr lang="en-US" sz="1600" i="0">
                              <a:solidFill>
                                <a:srgbClr val="000000"/>
                              </a:solidFill>
                              <a:latin typeface="Cambria Math" panose="02040503050406030204" pitchFamily="18" charset="0"/>
                            </a:rPr>
                            <m:t>C</m:t>
                          </m:r>
                        </m:sub>
                        <m:sup>
                          <m:r>
                            <a:rPr lang="en-US" sz="1600" i="0">
                              <a:solidFill>
                                <a:srgbClr val="000000"/>
                              </a:solidFill>
                              <a:latin typeface="Cambria Math" panose="02040503050406030204" pitchFamily="18" charset="0"/>
                            </a:rPr>
                            <m:t>′</m:t>
                          </m:r>
                        </m:sup>
                      </m:sSubSup>
                      <m:sSub>
                        <m:sSubPr>
                          <m:ctrlPr>
                            <a:rPr lang="en-US" sz="1600" i="1">
                              <a:solidFill>
                                <a:srgbClr val="000000"/>
                              </a:solidFill>
                              <a:latin typeface="Cambria Math" panose="02040503050406030204" pitchFamily="18" charset="0"/>
                            </a:rPr>
                          </m:ctrlPr>
                        </m:sSubPr>
                        <m:e>
                          <m:r>
                            <m:rPr>
                              <m:sty m:val="p"/>
                            </m:rPr>
                            <a:rPr lang="en-US" sz="1600" i="0">
                              <a:solidFill>
                                <a:srgbClr val="000000"/>
                              </a:solidFill>
                              <a:latin typeface="Cambria Math" panose="02040503050406030204" pitchFamily="18" charset="0"/>
                            </a:rPr>
                            <m:t>R</m:t>
                          </m:r>
                        </m:e>
                        <m:sub>
                          <m:r>
                            <m:rPr>
                              <m:sty m:val="p"/>
                            </m:rPr>
                            <a:rPr lang="en-US" sz="1600" i="0">
                              <a:solidFill>
                                <a:srgbClr val="000000"/>
                              </a:solidFill>
                              <a:latin typeface="Cambria Math" panose="02040503050406030204" pitchFamily="18" charset="0"/>
                            </a:rPr>
                            <m:t>C</m:t>
                          </m:r>
                        </m:sub>
                      </m:sSub>
                      <m:r>
                        <m:rPr>
                          <m:nor/>
                        </m:rP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m:rPr>
                              <m:nor/>
                            </m:rPr>
                            <a:rPr lang="en-US" sz="1600">
                              <a:solidFill>
                                <a:srgbClr val="000000"/>
                              </a:solidFill>
                              <a:latin typeface="Cambria Math" panose="02040503050406030204" pitchFamily="18" charset="0"/>
                            </a:rPr>
                            <m:t>I</m:t>
                          </m:r>
                        </m:e>
                        <m:sub>
                          <m:r>
                            <m:rPr>
                              <m:sty m:val="p"/>
                            </m:rPr>
                            <a:rPr lang="en-US" sz="1600" i="0">
                              <a:solidFill>
                                <a:srgbClr val="000000"/>
                              </a:solidFill>
                              <a:latin typeface="Cambria Math" panose="02040503050406030204" pitchFamily="18" charset="0"/>
                            </a:rPr>
                            <m:t>B</m:t>
                          </m:r>
                        </m:sub>
                      </m:sSub>
                      <m:sSub>
                        <m:sSubPr>
                          <m:ctrlPr>
                            <a:rPr lang="en-US" sz="1600" i="1">
                              <a:solidFill>
                                <a:srgbClr val="000000"/>
                              </a:solidFill>
                              <a:latin typeface="Cambria Math" panose="02040503050406030204" pitchFamily="18" charset="0"/>
                            </a:rPr>
                          </m:ctrlPr>
                        </m:sSubPr>
                        <m:e>
                          <m:r>
                            <m:rPr>
                              <m:sty m:val="p"/>
                            </m:rPr>
                            <a:rPr lang="en-US" sz="1600" i="0">
                              <a:solidFill>
                                <a:srgbClr val="000000"/>
                              </a:solidFill>
                              <a:latin typeface="Cambria Math" panose="02040503050406030204" pitchFamily="18" charset="0"/>
                            </a:rPr>
                            <m:t>R</m:t>
                          </m:r>
                        </m:e>
                        <m:sub>
                          <m:r>
                            <m:rPr>
                              <m:sty m:val="p"/>
                            </m:rPr>
                            <a:rPr lang="en-US" sz="1600" i="0">
                              <a:solidFill>
                                <a:srgbClr val="000000"/>
                              </a:solidFill>
                              <a:latin typeface="Cambria Math" panose="02040503050406030204" pitchFamily="18" charset="0"/>
                            </a:rPr>
                            <m:t>B</m:t>
                          </m:r>
                        </m:sub>
                      </m:sSub>
                      <m:r>
                        <m:rPr>
                          <m:nor/>
                        </m:rP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m:rPr>
                              <m:nor/>
                            </m:rPr>
                            <a:rPr lang="en-US" sz="1600">
                              <a:solidFill>
                                <a:srgbClr val="000000"/>
                              </a:solidFill>
                              <a:latin typeface="Cambria Math" panose="02040503050406030204" pitchFamily="18" charset="0"/>
                            </a:rPr>
                            <m:t>V</m:t>
                          </m:r>
                        </m:e>
                        <m:sub>
                          <m:r>
                            <m:rPr>
                              <m:nor/>
                            </m:rPr>
                            <a:rPr lang="en-US" sz="1600">
                              <a:solidFill>
                                <a:srgbClr val="000000"/>
                              </a:solidFill>
                              <a:latin typeface="Cambria Math" panose="02040503050406030204" pitchFamily="18" charset="0"/>
                            </a:rPr>
                            <m:t>BE</m:t>
                          </m:r>
                        </m:sub>
                      </m:sSub>
                      <m:r>
                        <m:rPr>
                          <m:nor/>
                        </m:rPr>
                        <a:rPr lang="en-US" sz="1600">
                          <a:solidFill>
                            <a:srgbClr val="000000"/>
                          </a:solidFill>
                          <a:latin typeface="Cambria Math" panose="02040503050406030204" pitchFamily="18" charset="0"/>
                        </a:rPr>
                        <m:t>–</m:t>
                      </m:r>
                      <m:sSub>
                        <m:sSubPr>
                          <m:ctrlPr>
                            <a:rPr lang="en-US" sz="1600" i="1">
                              <a:solidFill>
                                <a:srgbClr val="000000"/>
                              </a:solidFill>
                              <a:latin typeface="Cambria Math" panose="02040503050406030204" pitchFamily="18" charset="0"/>
                            </a:rPr>
                          </m:ctrlPr>
                        </m:sSubPr>
                        <m:e>
                          <m:r>
                            <m:rPr>
                              <m:nor/>
                            </m:rPr>
                            <a:rPr lang="en-US" sz="1600">
                              <a:solidFill>
                                <a:srgbClr val="000000"/>
                              </a:solidFill>
                              <a:latin typeface="Cambria Math" panose="02040503050406030204" pitchFamily="18" charset="0"/>
                            </a:rPr>
                            <m:t>I</m:t>
                          </m:r>
                        </m:e>
                        <m:sub>
                          <m:r>
                            <m:rPr>
                              <m:sty m:val="p"/>
                            </m:rPr>
                            <a:rPr lang="en-US" sz="1600" i="0">
                              <a:solidFill>
                                <a:srgbClr val="000000"/>
                              </a:solidFill>
                              <a:latin typeface="Cambria Math" panose="02040503050406030204" pitchFamily="18" charset="0"/>
                            </a:rPr>
                            <m:t>E</m:t>
                          </m:r>
                        </m:sub>
                      </m:sSub>
                      <m:sSub>
                        <m:sSubPr>
                          <m:ctrlPr>
                            <a:rPr lang="en-US" sz="1600" i="1">
                              <a:solidFill>
                                <a:srgbClr val="000000"/>
                              </a:solidFill>
                              <a:latin typeface="Cambria Math" panose="02040503050406030204" pitchFamily="18" charset="0"/>
                            </a:rPr>
                          </m:ctrlPr>
                        </m:sSubPr>
                        <m:e>
                          <m:r>
                            <m:rPr>
                              <m:sty m:val="p"/>
                            </m:rPr>
                            <a:rPr lang="en-US" sz="1600" i="0">
                              <a:solidFill>
                                <a:srgbClr val="000000"/>
                              </a:solidFill>
                              <a:latin typeface="Cambria Math" panose="02040503050406030204" pitchFamily="18" charset="0"/>
                            </a:rPr>
                            <m:t>R</m:t>
                          </m:r>
                        </m:e>
                        <m:sub>
                          <m:r>
                            <m:rPr>
                              <m:sty m:val="p"/>
                            </m:rPr>
                            <a:rPr lang="en-US" sz="1600" i="0">
                              <a:solidFill>
                                <a:srgbClr val="000000"/>
                              </a:solidFill>
                              <a:latin typeface="Cambria Math" panose="02040503050406030204" pitchFamily="18" charset="0"/>
                            </a:rPr>
                            <m:t>E</m:t>
                          </m:r>
                        </m:sub>
                      </m:sSub>
                      <m:r>
                        <a:rPr lang="en-US" sz="1600" i="0">
                          <a:solidFill>
                            <a:srgbClr val="000000"/>
                          </a:solidFill>
                          <a:latin typeface="Cambria Math" panose="02040503050406030204" pitchFamily="18" charset="0"/>
                        </a:rPr>
                        <m:t>=0</m:t>
                      </m:r>
                    </m:oMath>
                  </m:oMathPara>
                </a14:m>
                <a:endParaRPr lang="en-US" sz="1600" dirty="0"/>
              </a:p>
              <a:p>
                <a:pPr>
                  <a:lnSpc>
                    <a:spcPct val="150000"/>
                  </a:lnSpc>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m:rPr>
                              <m:sty m:val="p"/>
                            </m:rPr>
                            <a:rPr lang="en-US" sz="1600" b="0" i="0" smtClean="0">
                              <a:latin typeface="Cambria Math" panose="02040503050406030204" pitchFamily="18" charset="0"/>
                            </a:rPr>
                            <m:t>V</m:t>
                          </m:r>
                        </m:e>
                        <m:sub>
                          <m:r>
                            <m:rPr>
                              <m:sty m:val="p"/>
                            </m:rPr>
                            <a:rPr lang="en-US" sz="1600" b="0" i="0" smtClean="0">
                              <a:latin typeface="Cambria Math" panose="02040503050406030204" pitchFamily="18" charset="0"/>
                            </a:rPr>
                            <m:t>CC</m:t>
                          </m:r>
                        </m:sub>
                      </m:sSub>
                      <m:r>
                        <a:rPr lang="en-US" sz="1600" b="0" i="0" smtClean="0">
                          <a:latin typeface="Cambria Math" panose="02040503050406030204" pitchFamily="18" charset="0"/>
                        </a:rPr>
                        <m:t>−</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I</m:t>
                          </m:r>
                        </m:e>
                        <m:sub>
                          <m:r>
                            <m:rPr>
                              <m:sty m:val="p"/>
                            </m:rPr>
                            <a:rPr lang="en-US" sz="1600" b="0" i="0" smtClean="0">
                              <a:latin typeface="Cambria Math" panose="02040503050406030204" pitchFamily="18" charset="0"/>
                            </a:rPr>
                            <m:t>C</m:t>
                          </m:r>
                        </m:sub>
                      </m:sSub>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R</m:t>
                          </m:r>
                        </m:e>
                        <m:sub>
                          <m:r>
                            <m:rPr>
                              <m:sty m:val="p"/>
                            </m:rPr>
                            <a:rPr lang="en-US" sz="1600" i="0">
                              <a:latin typeface="Cambria Math" panose="02040503050406030204" pitchFamily="18" charset="0"/>
                            </a:rPr>
                            <m:t>C</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I</m:t>
                          </m:r>
                        </m:e>
                        <m:sub>
                          <m:r>
                            <m:rPr>
                              <m:sty m:val="p"/>
                            </m:rPr>
                            <a:rPr lang="en-US" sz="1600" b="0" i="0" smtClean="0">
                              <a:latin typeface="Cambria Math" panose="02040503050406030204" pitchFamily="18" charset="0"/>
                            </a:rPr>
                            <m:t>B</m:t>
                          </m:r>
                        </m:sub>
                      </m:sSub>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i="0">
                              <a:latin typeface="Cambria Math" panose="02040503050406030204" pitchFamily="18" charset="0"/>
                            </a:rPr>
                            <m:t>C</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I</m:t>
                          </m:r>
                        </m:e>
                        <m:sub>
                          <m:r>
                            <m:rPr>
                              <m:sty m:val="p"/>
                            </m:rPr>
                            <a:rPr lang="en-US" sz="1600" b="0" i="0" smtClean="0">
                              <a:latin typeface="Cambria Math" panose="02040503050406030204" pitchFamily="18" charset="0"/>
                            </a:rPr>
                            <m:t>B</m:t>
                          </m:r>
                        </m:sub>
                      </m:sSub>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b="0" i="0" smtClean="0">
                              <a:latin typeface="Cambria Math" panose="02040503050406030204" pitchFamily="18" charset="0"/>
                            </a:rPr>
                            <m:t>B</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V</m:t>
                          </m:r>
                        </m:e>
                        <m:sub>
                          <m:r>
                            <m:rPr>
                              <m:sty m:val="p"/>
                            </m:rPr>
                            <a:rPr lang="en-US" sz="1600" b="0" i="0" smtClean="0">
                              <a:latin typeface="Cambria Math" panose="02040503050406030204" pitchFamily="18" charset="0"/>
                            </a:rPr>
                            <m:t>BE</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I</m:t>
                          </m:r>
                        </m:e>
                        <m:sub>
                          <m:r>
                            <m:rPr>
                              <m:sty m:val="p"/>
                            </m:rPr>
                            <a:rPr lang="en-US" sz="1600" i="0">
                              <a:latin typeface="Cambria Math" panose="02040503050406030204" pitchFamily="18" charset="0"/>
                            </a:rPr>
                            <m:t>B</m:t>
                          </m:r>
                        </m:sub>
                      </m:sSub>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b="0" i="0" smtClean="0">
                              <a:latin typeface="Cambria Math" panose="02040503050406030204" pitchFamily="18" charset="0"/>
                            </a:rPr>
                            <m:t>E</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I</m:t>
                          </m:r>
                        </m:e>
                        <m:sub>
                          <m:r>
                            <m:rPr>
                              <m:sty m:val="p"/>
                            </m:rPr>
                            <a:rPr lang="en-US" sz="1600" b="0" i="0" smtClean="0">
                              <a:latin typeface="Cambria Math" panose="02040503050406030204" pitchFamily="18" charset="0"/>
                            </a:rPr>
                            <m:t>C</m:t>
                          </m:r>
                        </m:sub>
                      </m:sSub>
                      <m:sSub>
                        <m:sSubPr>
                          <m:ctrlPr>
                            <a:rPr lang="en-US" sz="1600" i="1">
                              <a:latin typeface="Cambria Math" panose="02040503050406030204" pitchFamily="18" charset="0"/>
                            </a:rPr>
                          </m:ctrlPr>
                        </m:sSubPr>
                        <m:e>
                          <m:r>
                            <m:rPr>
                              <m:sty m:val="p"/>
                            </m:rPr>
                            <a:rPr lang="en-US" sz="1600" i="0">
                              <a:latin typeface="Cambria Math" panose="02040503050406030204" pitchFamily="18" charset="0"/>
                            </a:rPr>
                            <m:t>R</m:t>
                          </m:r>
                        </m:e>
                        <m:sub>
                          <m:r>
                            <m:rPr>
                              <m:sty m:val="p"/>
                            </m:rPr>
                            <a:rPr lang="en-US" sz="1600" b="0" i="0" smtClean="0">
                              <a:latin typeface="Cambria Math" panose="02040503050406030204" pitchFamily="18" charset="0"/>
                            </a:rPr>
                            <m:t>E</m:t>
                          </m:r>
                        </m:sub>
                      </m:sSub>
                      <m:r>
                        <a:rPr lang="en-US" sz="1600" b="0" i="0" smtClean="0">
                          <a:latin typeface="Cambria Math" panose="02040503050406030204" pitchFamily="18" charset="0"/>
                        </a:rPr>
                        <m:t>=0</m:t>
                      </m:r>
                    </m:oMath>
                  </m:oMathPara>
                </a14:m>
                <a:endParaRPr lang="en-US" sz="1600" dirty="0"/>
              </a:p>
              <a:p>
                <a:pPr>
                  <a:lnSpc>
                    <a:spcPct val="150000"/>
                  </a:lnSpc>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CC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BE</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I</m:t>
                              </m:r>
                            </m:e>
                            <m:sub>
                              <m:r>
                                <m:rPr>
                                  <m:sty m:val="p"/>
                                </m:rPr>
                                <a:rPr lang="en-US" sz="160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E</m:t>
                              </m:r>
                            </m:sub>
                          </m:sSub>
                          <m:r>
                            <a:rPr lang="en-US" sz="1600" b="0" i="1" smtClean="0">
                              <a:latin typeface="Cambria Math" panose="02040503050406030204" pitchFamily="18" charset="0"/>
                            </a:rPr>
                            <m:t>)</m:t>
                          </m:r>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B</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E</m:t>
                              </m:r>
                            </m:sub>
                          </m:sSub>
                        </m:den>
                      </m:f>
                    </m:oMath>
                  </m:oMathPara>
                </a14:m>
                <a:endParaRPr lang="en-US" sz="1600" dirty="0"/>
              </a:p>
            </p:txBody>
          </p:sp>
        </mc:Choice>
        <mc:Fallback xmlns="">
          <p:sp>
            <p:nvSpPr>
              <p:cNvPr id="36870" name="Object 24">
                <a:extLst>
                  <a:ext uri="{FF2B5EF4-FFF2-40B4-BE49-F238E27FC236}">
                    <a16:creationId xmlns:a16="http://schemas.microsoft.com/office/drawing/2014/main" id="{A157CA1C-533A-4EFC-A688-F8FFE3DAFCCC}"/>
                  </a:ext>
                </a:extLst>
              </p:cNvPr>
              <p:cNvSpPr txBox="1">
                <a:spLocks noRot="1" noChangeAspect="1" noMove="1" noResize="1" noEditPoints="1" noAdjustHandles="1" noChangeArrowheads="1" noChangeShapeType="1" noTextEdit="1"/>
              </p:cNvSpPr>
              <p:nvPr/>
            </p:nvSpPr>
            <p:spPr bwMode="auto">
              <a:xfrm>
                <a:off x="951794" y="1641475"/>
                <a:ext cx="4762500" cy="1684249"/>
              </a:xfrm>
              <a:prstGeom prst="rect">
                <a:avLst/>
              </a:prstGeom>
              <a:blipFill>
                <a:blip r:embed="rId4"/>
                <a:stretch>
                  <a:fillRect/>
                </a:stretch>
              </a:blipFill>
              <a:ln>
                <a:noFill/>
              </a:ln>
              <a:effectLst/>
            </p:spPr>
            <p:txBody>
              <a:bodyPr/>
              <a:lstStyle/>
              <a:p>
                <a:r>
                  <a:rPr lang="en-US">
                    <a:noFill/>
                  </a:rPr>
                  <a:t> </a:t>
                </a:r>
              </a:p>
            </p:txBody>
          </p:sp>
        </mc:Fallback>
      </mc:AlternateContent>
      <p:sp>
        <p:nvSpPr>
          <p:cNvPr id="23577" name="Text Box 25">
            <a:extLst>
              <a:ext uri="{FF2B5EF4-FFF2-40B4-BE49-F238E27FC236}">
                <a16:creationId xmlns:a16="http://schemas.microsoft.com/office/drawing/2014/main" id="{4262580E-17E6-446F-988D-EFB71ED555D2}"/>
              </a:ext>
            </a:extLst>
          </p:cNvPr>
          <p:cNvSpPr txBox="1">
            <a:spLocks noChangeArrowheads="1"/>
          </p:cNvSpPr>
          <p:nvPr/>
        </p:nvSpPr>
        <p:spPr bwMode="auto">
          <a:xfrm>
            <a:off x="581378" y="3229812"/>
            <a:ext cx="3200400" cy="396875"/>
          </a:xfrm>
          <a:prstGeom prst="rect">
            <a:avLst/>
          </a:prstGeom>
          <a:noFill/>
          <a:ln w="9525">
            <a:noFill/>
            <a:miter lim="800000"/>
            <a:headEnd/>
            <a:tailEnd/>
          </a:ln>
          <a:effectLst/>
        </p:spPr>
        <p:txBody>
          <a:bodyPr>
            <a:spAutoFit/>
          </a:bodyPr>
          <a:lstStyle/>
          <a:p>
            <a:pPr>
              <a:spcBef>
                <a:spcPct val="50000"/>
              </a:spcBef>
              <a:defRPr/>
            </a:pPr>
            <a:r>
              <a:rPr lang="en-US" sz="2000" b="1" dirty="0">
                <a:solidFill>
                  <a:schemeClr val="accent2"/>
                </a:solidFill>
                <a:latin typeface="Times New Roman" pitchFamily="18" charset="0"/>
                <a:cs typeface="+mn-cs"/>
              </a:rPr>
              <a:t>Where I</a:t>
            </a:r>
            <a:r>
              <a:rPr lang="en-US" sz="2000" b="1" baseline="-25000" dirty="0">
                <a:solidFill>
                  <a:schemeClr val="accent2"/>
                </a:solidFill>
                <a:latin typeface="Times New Roman" pitchFamily="18" charset="0"/>
                <a:cs typeface="+mn-cs"/>
              </a:rPr>
              <a:t>B</a:t>
            </a:r>
            <a:r>
              <a:rPr lang="en-US" sz="2000" b="1" dirty="0">
                <a:solidFill>
                  <a:schemeClr val="accent2"/>
                </a:solidFill>
                <a:latin typeface="Times New Roman" pitchFamily="18" charset="0"/>
                <a:cs typeface="+mn-cs"/>
              </a:rPr>
              <a:t> &lt;&lt; I</a:t>
            </a:r>
            <a:r>
              <a:rPr lang="en-US" sz="2000" b="1" baseline="-25000" dirty="0">
                <a:solidFill>
                  <a:schemeClr val="accent2"/>
                </a:solidFill>
                <a:latin typeface="Times New Roman" pitchFamily="18" charset="0"/>
                <a:cs typeface="+mn-cs"/>
              </a:rPr>
              <a:t>C</a:t>
            </a:r>
            <a:r>
              <a:rPr lang="en-US" sz="2000" b="1" dirty="0">
                <a:solidFill>
                  <a:schemeClr val="accent2"/>
                </a:solidFill>
                <a:latin typeface="Times New Roman" pitchFamily="18" charset="0"/>
                <a:cs typeface="+mn-cs"/>
              </a:rPr>
              <a:t>:</a:t>
            </a:r>
          </a:p>
        </p:txBody>
      </p:sp>
      <mc:AlternateContent xmlns:mc="http://schemas.openxmlformats.org/markup-compatibility/2006" xmlns:a14="http://schemas.microsoft.com/office/drawing/2010/main">
        <mc:Choice Requires="a14">
          <p:sp>
            <p:nvSpPr>
              <p:cNvPr id="36872" name="Object 27">
                <a:extLst>
                  <a:ext uri="{FF2B5EF4-FFF2-40B4-BE49-F238E27FC236}">
                    <a16:creationId xmlns:a16="http://schemas.microsoft.com/office/drawing/2014/main" id="{719D9558-65CE-47EC-8455-E16648F688C8}"/>
                  </a:ext>
                </a:extLst>
              </p:cNvPr>
              <p:cNvSpPr txBox="1"/>
              <p:nvPr/>
            </p:nvSpPr>
            <p:spPr bwMode="auto">
              <a:xfrm>
                <a:off x="2612320" y="3325724"/>
                <a:ext cx="1828800" cy="41910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I</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m:t>
                          </m:r>
                        </m:e>
                        <m:sub>
                          <m:r>
                            <m:rPr>
                              <m:sty m:val="p"/>
                            </m:rPr>
                            <a:rPr lang="en-US" i="0">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B</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I</m:t>
                          </m:r>
                        </m:e>
                        <m:sub>
                          <m:r>
                            <m:rPr>
                              <m:sty m:val="p"/>
                            </m:rPr>
                            <a:rPr lang="en-US" i="0">
                              <a:solidFill>
                                <a:srgbClr val="000000"/>
                              </a:solidFill>
                              <a:latin typeface="Cambria Math" panose="02040503050406030204" pitchFamily="18" charset="0"/>
                            </a:rPr>
                            <m:t>C</m:t>
                          </m:r>
                        </m:sub>
                      </m:sSub>
                    </m:oMath>
                  </m:oMathPara>
                </a14:m>
                <a:endParaRPr lang="en-US" dirty="0"/>
              </a:p>
            </p:txBody>
          </p:sp>
        </mc:Choice>
        <mc:Fallback xmlns="">
          <p:sp>
            <p:nvSpPr>
              <p:cNvPr id="36872" name="Object 27">
                <a:extLst>
                  <a:ext uri="{FF2B5EF4-FFF2-40B4-BE49-F238E27FC236}">
                    <a16:creationId xmlns:a16="http://schemas.microsoft.com/office/drawing/2014/main" id="{719D9558-65CE-47EC-8455-E16648F688C8}"/>
                  </a:ext>
                </a:extLst>
              </p:cNvPr>
              <p:cNvSpPr txBox="1">
                <a:spLocks noRot="1" noChangeAspect="1" noMove="1" noResize="1" noEditPoints="1" noAdjustHandles="1" noChangeArrowheads="1" noChangeShapeType="1" noTextEdit="1"/>
              </p:cNvSpPr>
              <p:nvPr/>
            </p:nvSpPr>
            <p:spPr bwMode="auto">
              <a:xfrm>
                <a:off x="2612320" y="3325724"/>
                <a:ext cx="1828800" cy="419100"/>
              </a:xfrm>
              <a:prstGeom prst="rect">
                <a:avLst/>
              </a:prstGeom>
              <a:blipFill>
                <a:blip r:embed="rId5"/>
                <a:stretch>
                  <a:fillRect/>
                </a:stretch>
              </a:blipFill>
              <a:ln>
                <a:noFill/>
              </a:ln>
              <a:effectLst/>
            </p:spPr>
            <p:txBody>
              <a:bodyPr/>
              <a:lstStyle/>
              <a:p>
                <a:r>
                  <a:rPr lang="en-US">
                    <a:noFill/>
                  </a:rPr>
                  <a:t> </a:t>
                </a:r>
              </a:p>
            </p:txBody>
          </p:sp>
        </mc:Fallback>
      </mc:AlternateContent>
      <p:sp>
        <p:nvSpPr>
          <p:cNvPr id="23580" name="Rectangle 28">
            <a:extLst>
              <a:ext uri="{FF2B5EF4-FFF2-40B4-BE49-F238E27FC236}">
                <a16:creationId xmlns:a16="http://schemas.microsoft.com/office/drawing/2014/main" id="{24C56A9B-981F-4823-9352-C615F35497AC}"/>
              </a:ext>
            </a:extLst>
          </p:cNvPr>
          <p:cNvSpPr>
            <a:spLocks noChangeArrowheads="1"/>
          </p:cNvSpPr>
          <p:nvPr/>
        </p:nvSpPr>
        <p:spPr bwMode="auto">
          <a:xfrm>
            <a:off x="540456" y="3723614"/>
            <a:ext cx="4953000" cy="701675"/>
          </a:xfrm>
          <a:prstGeom prst="rect">
            <a:avLst/>
          </a:prstGeom>
          <a:noFill/>
          <a:ln w="9525">
            <a:noFill/>
            <a:miter lim="800000"/>
            <a:headEnd/>
            <a:tailEnd/>
          </a:ln>
          <a:effectLst/>
        </p:spPr>
        <p:txBody>
          <a:bodyPr>
            <a:spAutoFit/>
          </a:bodyPr>
          <a:lstStyle/>
          <a:p>
            <a:pPr>
              <a:defRPr/>
            </a:pPr>
            <a:r>
              <a:rPr lang="en-US" altLang="en-US" sz="2000" b="1" dirty="0">
                <a:solidFill>
                  <a:schemeClr val="accent2"/>
                </a:solidFill>
                <a:latin typeface="Times New Roman" pitchFamily="18" charset="0"/>
                <a:cs typeface="+mn-cs"/>
              </a:rPr>
              <a:t>Knowing I</a:t>
            </a:r>
            <a:r>
              <a:rPr lang="en-US" altLang="en-US" sz="2000" b="1" baseline="-25000" dirty="0">
                <a:solidFill>
                  <a:schemeClr val="accent2"/>
                </a:solidFill>
                <a:latin typeface="Times New Roman" pitchFamily="18" charset="0"/>
                <a:cs typeface="+mn-cs"/>
              </a:rPr>
              <a:t>C</a:t>
            </a:r>
            <a:r>
              <a:rPr lang="en-US" altLang="en-US" sz="2000" b="1" dirty="0">
                <a:solidFill>
                  <a:schemeClr val="accent2"/>
                </a:solidFill>
                <a:latin typeface="Times New Roman" pitchFamily="18" charset="0"/>
                <a:cs typeface="+mn-cs"/>
              </a:rPr>
              <a:t> = </a:t>
            </a:r>
            <a:r>
              <a:rPr lang="en-US" altLang="en-US" sz="2000" b="1" dirty="0">
                <a:solidFill>
                  <a:schemeClr val="accent2"/>
                </a:solidFill>
                <a:latin typeface="Times New Roman" pitchFamily="18" charset="0"/>
                <a:cs typeface="+mn-cs"/>
                <a:sym typeface="Symbol" pitchFamily="18" charset="2"/>
              </a:rPr>
              <a:t></a:t>
            </a:r>
            <a:r>
              <a:rPr lang="en-US" altLang="en-US" sz="2000" b="1" dirty="0">
                <a:solidFill>
                  <a:schemeClr val="accent2"/>
                </a:solidFill>
                <a:latin typeface="Times New Roman" pitchFamily="18" charset="0"/>
                <a:cs typeface="+mn-cs"/>
              </a:rPr>
              <a:t>I</a:t>
            </a:r>
            <a:r>
              <a:rPr lang="en-US" altLang="en-US" sz="2000" b="1" baseline="-25000" dirty="0">
                <a:solidFill>
                  <a:schemeClr val="accent2"/>
                </a:solidFill>
                <a:latin typeface="Times New Roman" pitchFamily="18" charset="0"/>
                <a:cs typeface="+mn-cs"/>
              </a:rPr>
              <a:t>B</a:t>
            </a:r>
            <a:r>
              <a:rPr lang="en-US" altLang="en-US" sz="2000" b="1" dirty="0">
                <a:solidFill>
                  <a:schemeClr val="accent2"/>
                </a:solidFill>
                <a:latin typeface="Times New Roman" pitchFamily="18" charset="0"/>
                <a:cs typeface="+mn-cs"/>
              </a:rPr>
              <a:t> and I</a:t>
            </a:r>
            <a:r>
              <a:rPr lang="en-US" altLang="en-US" sz="2000" b="1" baseline="-25000" dirty="0">
                <a:solidFill>
                  <a:schemeClr val="accent2"/>
                </a:solidFill>
                <a:latin typeface="Times New Roman" pitchFamily="18" charset="0"/>
                <a:cs typeface="+mn-cs"/>
              </a:rPr>
              <a:t>E</a:t>
            </a:r>
            <a:r>
              <a:rPr lang="en-US" altLang="en-US" sz="2000" b="1" dirty="0">
                <a:solidFill>
                  <a:schemeClr val="accent2"/>
                </a:solidFill>
                <a:latin typeface="Times New Roman" pitchFamily="18" charset="0"/>
                <a:cs typeface="+mn-cs"/>
              </a:rPr>
              <a:t> </a:t>
            </a:r>
            <a:r>
              <a:rPr lang="en-US" altLang="en-US" sz="2000" b="1" dirty="0">
                <a:solidFill>
                  <a:schemeClr val="accent2"/>
                </a:solidFill>
                <a:latin typeface="Times New Roman" pitchFamily="18" charset="0"/>
                <a:cs typeface="+mn-cs"/>
                <a:sym typeface="Symbol" pitchFamily="18" charset="2"/>
              </a:rPr>
              <a:t></a:t>
            </a:r>
            <a:r>
              <a:rPr lang="en-US" altLang="en-US" sz="2000" b="1" dirty="0">
                <a:solidFill>
                  <a:schemeClr val="accent2"/>
                </a:solidFill>
                <a:latin typeface="Times New Roman" pitchFamily="18" charset="0"/>
                <a:cs typeface="+mn-cs"/>
              </a:rPr>
              <a:t> I</a:t>
            </a:r>
            <a:r>
              <a:rPr lang="en-US" altLang="en-US" sz="2000" b="1" baseline="-25000" dirty="0">
                <a:solidFill>
                  <a:schemeClr val="accent2"/>
                </a:solidFill>
                <a:latin typeface="Times New Roman" pitchFamily="18" charset="0"/>
                <a:cs typeface="+mn-cs"/>
              </a:rPr>
              <a:t>C</a:t>
            </a:r>
            <a:r>
              <a:rPr lang="en-US" altLang="en-US" sz="2000" b="1" dirty="0">
                <a:solidFill>
                  <a:schemeClr val="accent2"/>
                </a:solidFill>
                <a:latin typeface="Times New Roman" pitchFamily="18" charset="0"/>
                <a:cs typeface="+mn-cs"/>
              </a:rPr>
              <a:t>, the loop equation becomes: </a:t>
            </a:r>
          </a:p>
        </p:txBody>
      </p:sp>
      <mc:AlternateContent xmlns:mc="http://schemas.openxmlformats.org/markup-compatibility/2006" xmlns:a14="http://schemas.microsoft.com/office/drawing/2010/main">
        <mc:Choice Requires="a14">
          <p:sp>
            <p:nvSpPr>
              <p:cNvPr id="36874" name="Object 29">
                <a:extLst>
                  <a:ext uri="{FF2B5EF4-FFF2-40B4-BE49-F238E27FC236}">
                    <a16:creationId xmlns:a16="http://schemas.microsoft.com/office/drawing/2014/main" id="{36632051-5E99-4050-8497-804B6BF82D5F}"/>
                  </a:ext>
                </a:extLst>
              </p:cNvPr>
              <p:cNvSpPr txBox="1"/>
              <p:nvPr/>
            </p:nvSpPr>
            <p:spPr bwMode="auto">
              <a:xfrm>
                <a:off x="1104900" y="4527815"/>
                <a:ext cx="4191000" cy="379412"/>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V</m:t>
                          </m:r>
                        </m:e>
                        <m:sub>
                          <m:r>
                            <m:rPr>
                              <m:nor/>
                            </m:rPr>
                            <a:rPr lang="en-US" i="0">
                              <a:solidFill>
                                <a:srgbClr val="000000"/>
                              </a:solidFill>
                              <a:latin typeface="Cambria Math" panose="02040503050406030204" pitchFamily="18" charset="0"/>
                            </a:rPr>
                            <m:t>CC</m:t>
                          </m:r>
                        </m:sub>
                      </m:sSub>
                      <m:r>
                        <m:rPr>
                          <m:nor/>
                        </m:rPr>
                        <a:rPr lang="en-US" i="0">
                          <a:solidFill>
                            <a:srgbClr val="000000"/>
                          </a:solidFill>
                          <a:latin typeface="Cambria Math" panose="02040503050406030204" pitchFamily="18" charset="0"/>
                        </a:rPr>
                        <m:t> – </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𝐶</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𝐵</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𝑉</m:t>
                          </m:r>
                        </m:e>
                        <m:sub>
                          <m:r>
                            <a:rPr lang="en-US" i="1">
                              <a:solidFill>
                                <a:srgbClr val="000000"/>
                              </a:solidFill>
                              <a:latin typeface="Cambria Math" panose="02040503050406030204" pitchFamily="18" charset="0"/>
                            </a:rPr>
                            <m:t>𝐵𝐸</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𝛽</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𝐵</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𝐸</m:t>
                          </m:r>
                        </m:sub>
                      </m:sSub>
                      <m:r>
                        <a:rPr lang="en-US" i="1">
                          <a:solidFill>
                            <a:srgbClr val="000000"/>
                          </a:solidFill>
                          <a:latin typeface="Cambria Math" panose="02040503050406030204" pitchFamily="18" charset="0"/>
                        </a:rPr>
                        <m:t>=0</m:t>
                      </m:r>
                    </m:oMath>
                  </m:oMathPara>
                </a14:m>
                <a:endParaRPr lang="en-US" dirty="0"/>
              </a:p>
            </p:txBody>
          </p:sp>
        </mc:Choice>
        <mc:Fallback xmlns="">
          <p:sp>
            <p:nvSpPr>
              <p:cNvPr id="36874" name="Object 29">
                <a:extLst>
                  <a:ext uri="{FF2B5EF4-FFF2-40B4-BE49-F238E27FC236}">
                    <a16:creationId xmlns:a16="http://schemas.microsoft.com/office/drawing/2014/main" id="{36632051-5E99-4050-8497-804B6BF82D5F}"/>
                  </a:ext>
                </a:extLst>
              </p:cNvPr>
              <p:cNvSpPr txBox="1">
                <a:spLocks noRot="1" noChangeAspect="1" noMove="1" noResize="1" noEditPoints="1" noAdjustHandles="1" noChangeArrowheads="1" noChangeShapeType="1" noTextEdit="1"/>
              </p:cNvSpPr>
              <p:nvPr/>
            </p:nvSpPr>
            <p:spPr bwMode="auto">
              <a:xfrm>
                <a:off x="1104900" y="4527815"/>
                <a:ext cx="4191000" cy="379412"/>
              </a:xfrm>
              <a:prstGeom prst="rect">
                <a:avLst/>
              </a:prstGeom>
              <a:blipFill>
                <a:blip r:embed="rId6"/>
                <a:stretch>
                  <a:fillRect b="-4839"/>
                </a:stretch>
              </a:blipFill>
              <a:ln>
                <a:noFill/>
              </a:ln>
              <a:effectLst/>
            </p:spPr>
            <p:txBody>
              <a:bodyPr/>
              <a:lstStyle/>
              <a:p>
                <a:r>
                  <a:rPr lang="en-US">
                    <a:noFill/>
                  </a:rPr>
                  <a:t> </a:t>
                </a:r>
              </a:p>
            </p:txBody>
          </p:sp>
        </mc:Fallback>
      </mc:AlternateContent>
      <p:sp>
        <p:nvSpPr>
          <p:cNvPr id="23582" name="Text Box 30">
            <a:extLst>
              <a:ext uri="{FF2B5EF4-FFF2-40B4-BE49-F238E27FC236}">
                <a16:creationId xmlns:a16="http://schemas.microsoft.com/office/drawing/2014/main" id="{8CB412BF-8E8E-4AEE-83E7-6027F06A3E0E}"/>
              </a:ext>
            </a:extLst>
          </p:cNvPr>
          <p:cNvSpPr txBox="1">
            <a:spLocks noChangeArrowheads="1"/>
          </p:cNvSpPr>
          <p:nvPr/>
        </p:nvSpPr>
        <p:spPr bwMode="auto">
          <a:xfrm>
            <a:off x="581378" y="5046751"/>
            <a:ext cx="3200400" cy="396875"/>
          </a:xfrm>
          <a:prstGeom prst="rect">
            <a:avLst/>
          </a:prstGeom>
          <a:noFill/>
          <a:ln w="9525">
            <a:noFill/>
            <a:miter lim="800000"/>
            <a:headEnd/>
            <a:tailEnd/>
          </a:ln>
          <a:effectLst/>
        </p:spPr>
        <p:txBody>
          <a:bodyPr>
            <a:spAutoFit/>
          </a:bodyPr>
          <a:lstStyle/>
          <a:p>
            <a:pPr>
              <a:spcBef>
                <a:spcPct val="50000"/>
              </a:spcBef>
              <a:defRPr/>
            </a:pPr>
            <a:r>
              <a:rPr lang="en-US" sz="2000" b="1" dirty="0">
                <a:solidFill>
                  <a:schemeClr val="accent2"/>
                </a:solidFill>
                <a:latin typeface="Times New Roman" pitchFamily="18" charset="0"/>
                <a:cs typeface="+mn-cs"/>
              </a:rPr>
              <a:t>Solving for I</a:t>
            </a:r>
            <a:r>
              <a:rPr lang="en-US" sz="2000" b="1" baseline="-25000" dirty="0">
                <a:solidFill>
                  <a:schemeClr val="accent2"/>
                </a:solidFill>
                <a:latin typeface="Times New Roman" pitchFamily="18" charset="0"/>
                <a:cs typeface="+mn-cs"/>
              </a:rPr>
              <a:t>B</a:t>
            </a:r>
            <a:r>
              <a:rPr lang="en-US" sz="2000" b="1" dirty="0">
                <a:solidFill>
                  <a:schemeClr val="accent2"/>
                </a:solidFill>
                <a:latin typeface="Times New Roman" pitchFamily="18" charset="0"/>
                <a:cs typeface="+mn-cs"/>
              </a:rPr>
              <a:t>:</a:t>
            </a:r>
          </a:p>
        </p:txBody>
      </p:sp>
      <p:graphicFrame>
        <p:nvGraphicFramePr>
          <p:cNvPr id="22" name="Object 10">
            <a:extLst>
              <a:ext uri="{FF2B5EF4-FFF2-40B4-BE49-F238E27FC236}">
                <a16:creationId xmlns:a16="http://schemas.microsoft.com/office/drawing/2014/main" id="{7F4D721D-B01E-4573-A363-D71FBD46812B}"/>
              </a:ext>
            </a:extLst>
          </p:cNvPr>
          <p:cNvGraphicFramePr>
            <a:graphicFrameLocks noChangeAspect="1"/>
          </p:cNvGraphicFramePr>
          <p:nvPr>
            <p:extLst>
              <p:ext uri="{D42A27DB-BD31-4B8C-83A1-F6EECF244321}">
                <p14:modId xmlns:p14="http://schemas.microsoft.com/office/powerpoint/2010/main" val="4142310182"/>
              </p:ext>
            </p:extLst>
          </p:nvPr>
        </p:nvGraphicFramePr>
        <p:xfrm>
          <a:off x="5705475" y="1440393"/>
          <a:ext cx="3133725" cy="3106737"/>
        </p:xfrm>
        <a:graphic>
          <a:graphicData uri="http://schemas.openxmlformats.org/presentationml/2006/ole">
            <mc:AlternateContent xmlns:mc="http://schemas.openxmlformats.org/markup-compatibility/2006">
              <mc:Choice xmlns:v="urn:schemas-microsoft-com:vml" Requires="v">
                <p:oleObj name="iGrafx Image Object" r:id="rId7" imgW="3352800" imgH="3324225" progId="">
                  <p:embed/>
                </p:oleObj>
              </mc:Choice>
              <mc:Fallback>
                <p:oleObj name="iGrafx Image Object" r:id="rId7" imgW="3352800" imgH="3324225" progId="">
                  <p:embed/>
                  <p:pic>
                    <p:nvPicPr>
                      <p:cNvPr id="22" name="Object 10">
                        <a:extLst>
                          <a:ext uri="{FF2B5EF4-FFF2-40B4-BE49-F238E27FC236}">
                            <a16:creationId xmlns:a16="http://schemas.microsoft.com/office/drawing/2014/main" id="{7F4D721D-B01E-4573-A363-D71FBD4681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5475" y="1440393"/>
                        <a:ext cx="3133725" cy="31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Text Box 9">
            <a:extLst>
              <a:ext uri="{FF2B5EF4-FFF2-40B4-BE49-F238E27FC236}">
                <a16:creationId xmlns:a16="http://schemas.microsoft.com/office/drawing/2014/main" id="{A98272AA-C98D-441F-B609-9081BC979EFD}"/>
              </a:ext>
            </a:extLst>
          </p:cNvPr>
          <p:cNvSpPr txBox="1">
            <a:spLocks noChangeArrowheads="1"/>
          </p:cNvSpPr>
          <p:nvPr/>
        </p:nvSpPr>
        <p:spPr bwMode="auto">
          <a:xfrm>
            <a:off x="304800" y="3048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Operating Point</a:t>
            </a:r>
          </a:p>
        </p:txBody>
      </p:sp>
      <p:sp>
        <p:nvSpPr>
          <p:cNvPr id="8" name="Rectangle 7">
            <a:extLst>
              <a:ext uri="{FF2B5EF4-FFF2-40B4-BE49-F238E27FC236}">
                <a16:creationId xmlns:a16="http://schemas.microsoft.com/office/drawing/2014/main" id="{6D280CBB-6328-40FD-A286-EBD77147FFA3}"/>
              </a:ext>
            </a:extLst>
          </p:cNvPr>
          <p:cNvSpPr/>
          <p:nvPr/>
        </p:nvSpPr>
        <p:spPr>
          <a:xfrm>
            <a:off x="990512" y="6137111"/>
            <a:ext cx="7748588" cy="584775"/>
          </a:xfrm>
          <a:prstGeom prst="rect">
            <a:avLst/>
          </a:prstGeom>
        </p:spPr>
        <p:txBody>
          <a:bodyPr wrap="square">
            <a:spAutoFit/>
          </a:bodyPr>
          <a:lstStyle/>
          <a:p>
            <a:pPr algn="ctr">
              <a:defRPr/>
            </a:pPr>
            <a:r>
              <a:rPr lang="en-US" sz="1600" dirty="0">
                <a:latin typeface="Times New Roman" panose="02020603050405020304" pitchFamily="18" charset="0"/>
                <a:cs typeface="Times New Roman" panose="02020603050405020304" pitchFamily="18" charset="0"/>
              </a:rPr>
              <a:t>The </a:t>
            </a:r>
            <a:r>
              <a:rPr lang="en-US" sz="1600" i="1" dirty="0">
                <a:latin typeface="Times New Roman" panose="02020603050405020304" pitchFamily="18" charset="0"/>
                <a:cs typeface="Times New Roman" panose="02020603050405020304" pitchFamily="18" charset="0"/>
              </a:rPr>
              <a:t>Q</a:t>
            </a:r>
            <a:r>
              <a:rPr lang="en-US" sz="1600" dirty="0">
                <a:latin typeface="Times New Roman" panose="02020603050405020304" pitchFamily="18" charset="0"/>
                <a:cs typeface="Times New Roman" panose="02020603050405020304" pitchFamily="18" charset="0"/>
              </a:rPr>
              <a:t>-Point the combination of </a:t>
            </a:r>
            <a:r>
              <a:rPr lang="en-US" sz="1600" i="1" dirty="0">
                <a:latin typeface="Times New Roman" panose="02020603050405020304" pitchFamily="18" charset="0"/>
                <a:cs typeface="Times New Roman" panose="02020603050405020304" pitchFamily="18" charset="0"/>
              </a:rPr>
              <a:t>I</a:t>
            </a:r>
            <a:r>
              <a:rPr lang="en-US" sz="1600" i="1" baseline="-250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and </a:t>
            </a:r>
            <a:r>
              <a:rPr lang="en-US" sz="1600" i="1" dirty="0">
                <a:latin typeface="Times New Roman" panose="02020603050405020304" pitchFamily="18" charset="0"/>
                <a:cs typeface="Times New Roman" panose="02020603050405020304" pitchFamily="18" charset="0"/>
              </a:rPr>
              <a:t>V</a:t>
            </a:r>
            <a:r>
              <a:rPr lang="en-US" sz="1600" i="1" baseline="-25000" dirty="0">
                <a:latin typeface="Times New Roman" panose="02020603050405020304" pitchFamily="18" charset="0"/>
                <a:cs typeface="Times New Roman" panose="02020603050405020304" pitchFamily="18" charset="0"/>
              </a:rPr>
              <a:t>CE</a:t>
            </a:r>
            <a:r>
              <a:rPr lang="en-US" sz="1600" dirty="0">
                <a:latin typeface="Times New Roman" panose="02020603050405020304" pitchFamily="18" charset="0"/>
                <a:cs typeface="Times New Roman" panose="02020603050405020304" pitchFamily="18" charset="0"/>
              </a:rPr>
              <a:t> on the dc load line where a transistor has no input signal (Quiescent – at rest)</a:t>
            </a:r>
          </a:p>
        </p:txBody>
      </p:sp>
      <p:graphicFrame>
        <p:nvGraphicFramePr>
          <p:cNvPr id="6150" name="Object 10">
            <a:extLst>
              <a:ext uri="{FF2B5EF4-FFF2-40B4-BE49-F238E27FC236}">
                <a16:creationId xmlns:a16="http://schemas.microsoft.com/office/drawing/2014/main" id="{BFC79BE3-2EC1-4047-8651-7C276ED7F9D1}"/>
              </a:ext>
            </a:extLst>
          </p:cNvPr>
          <p:cNvGraphicFramePr>
            <a:graphicFrameLocks noChangeAspect="1"/>
          </p:cNvGraphicFramePr>
          <p:nvPr>
            <p:extLst>
              <p:ext uri="{D42A27DB-BD31-4B8C-83A1-F6EECF244321}">
                <p14:modId xmlns:p14="http://schemas.microsoft.com/office/powerpoint/2010/main" val="1836073566"/>
              </p:ext>
            </p:extLst>
          </p:nvPr>
        </p:nvGraphicFramePr>
        <p:xfrm>
          <a:off x="2819400" y="2505681"/>
          <a:ext cx="4548188" cy="3631430"/>
        </p:xfrm>
        <a:graphic>
          <a:graphicData uri="http://schemas.openxmlformats.org/presentationml/2006/ole">
            <mc:AlternateContent xmlns:mc="http://schemas.openxmlformats.org/markup-compatibility/2006">
              <mc:Choice xmlns:v="urn:schemas-microsoft-com:vml" Requires="v">
                <p:oleObj name="iGrafx Image Object" r:id="rId3" imgW="4867275" imgH="3886200" progId="">
                  <p:embed/>
                </p:oleObj>
              </mc:Choice>
              <mc:Fallback>
                <p:oleObj name="iGrafx Image Object" r:id="rId3" imgW="4867275" imgH="3886200" progId="">
                  <p:embed/>
                  <p:pic>
                    <p:nvPicPr>
                      <p:cNvPr id="6150" name="Object 10">
                        <a:extLst>
                          <a:ext uri="{FF2B5EF4-FFF2-40B4-BE49-F238E27FC236}">
                            <a16:creationId xmlns:a16="http://schemas.microsoft.com/office/drawing/2014/main" id="{BFC79BE3-2EC1-4047-8651-7C276ED7F9D1}"/>
                          </a:ext>
                        </a:extLst>
                      </p:cNvPr>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2819400" y="2505681"/>
                        <a:ext cx="4548188" cy="363143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4D7476-83F8-4A39-8EA3-480F66A55E6D}"/>
                  </a:ext>
                </a:extLst>
              </p:cNvPr>
              <p:cNvSpPr txBox="1"/>
              <p:nvPr/>
            </p:nvSpPr>
            <p:spPr>
              <a:xfrm>
                <a:off x="883356" y="954617"/>
                <a:ext cx="7962900" cy="1631216"/>
              </a:xfrm>
              <a:prstGeom prst="rect">
                <a:avLst/>
              </a:prstGeom>
              <a:noFill/>
            </p:spPr>
            <p:txBody>
              <a:bodyPr wrap="square">
                <a:spAutoFit/>
              </a:bodyPr>
              <a:lstStyle/>
              <a:p>
                <a:pPr marL="285750" indent="-285750" algn="just" eaLnBrk="0" hangingPunct="0">
                  <a:spcBef>
                    <a:spcPts val="1200"/>
                  </a:spcBef>
                  <a:buFont typeface="Arial" panose="020B0604020202020204" pitchFamily="34" charset="0"/>
                  <a:buChar char="•"/>
                  <a:defRPr/>
                </a:pPr>
                <a:r>
                  <a:rPr lang="en-US" sz="1800" dirty="0">
                    <a:latin typeface="Times New Roman" panose="02020603050405020304" pitchFamily="18" charset="0"/>
                    <a:cs typeface="Times New Roman" pitchFamily="18" charset="0"/>
                  </a:rPr>
                  <a:t>For transistor amplifiers the resulting dc currents and voltages (</a:t>
                </a:r>
                <a14:m>
                  <m:oMath xmlns:m="http://schemas.openxmlformats.org/officeDocument/2006/math">
                    <m:sSub>
                      <m:sSubPr>
                        <m:ctrlPr>
                          <a:rPr lang="en-US" sz="1800" i="1" smtClean="0">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𝐼</m:t>
                        </m:r>
                      </m:e>
                      <m:sub>
                        <m:r>
                          <a:rPr lang="en-US" sz="1800" b="0" i="1" smtClean="0">
                            <a:latin typeface="Cambria Math" panose="02040503050406030204" pitchFamily="18" charset="0"/>
                            <a:cs typeface="Times New Roman" pitchFamily="18" charset="0"/>
                          </a:rPr>
                          <m:t>𝐶</m:t>
                        </m:r>
                      </m:sub>
                    </m:sSub>
                  </m:oMath>
                </a14:m>
                <a:r>
                  <a:rPr lang="en-US" sz="1800" dirty="0">
                    <a:latin typeface="Times New Roman" panose="02020603050405020304" pitchFamily="18" charset="0"/>
                    <a:cs typeface="Times New Roman" pitchFamily="18" charset="0"/>
                  </a:rPr>
                  <a:t>, </a:t>
                </a:r>
                <a14:m>
                  <m:oMath xmlns:m="http://schemas.openxmlformats.org/officeDocument/2006/math">
                    <m:sSub>
                      <m:sSubPr>
                        <m:ctrlPr>
                          <a:rPr lang="en-US" sz="1800" i="1">
                            <a:latin typeface="Cambria Math" panose="02040503050406030204" pitchFamily="18" charset="0"/>
                            <a:cs typeface="Times New Roman" pitchFamily="18" charset="0"/>
                          </a:rPr>
                        </m:ctrlPr>
                      </m:sSubPr>
                      <m:e>
                        <m:r>
                          <a:rPr lang="en-US" sz="1800" i="1">
                            <a:latin typeface="Cambria Math" panose="02040503050406030204" pitchFamily="18" charset="0"/>
                            <a:cs typeface="Times New Roman" pitchFamily="18" charset="0"/>
                          </a:rPr>
                          <m:t>𝐼</m:t>
                        </m:r>
                      </m:e>
                      <m:sub>
                        <m:r>
                          <a:rPr lang="en-US" sz="1800" b="0" i="1" smtClean="0">
                            <a:latin typeface="Cambria Math" panose="02040503050406030204" pitchFamily="18" charset="0"/>
                            <a:cs typeface="Times New Roman" pitchFamily="18" charset="0"/>
                          </a:rPr>
                          <m:t>𝐵</m:t>
                        </m:r>
                      </m:sub>
                    </m:sSub>
                  </m:oMath>
                </a14:m>
                <a:r>
                  <a:rPr lang="en-US" sz="1800" dirty="0">
                    <a:latin typeface="Times New Roman" panose="02020603050405020304" pitchFamily="18" charset="0"/>
                    <a:cs typeface="Times New Roman" pitchFamily="18" charset="0"/>
                  </a:rPr>
                  <a:t> and </a:t>
                </a:r>
                <a14:m>
                  <m:oMath xmlns:m="http://schemas.openxmlformats.org/officeDocument/2006/math">
                    <m:sSub>
                      <m:sSubPr>
                        <m:ctrlPr>
                          <a:rPr lang="en-US" sz="1800" i="1">
                            <a:latin typeface="Cambria Math" panose="02040503050406030204" pitchFamily="18" charset="0"/>
                            <a:cs typeface="Times New Roman" pitchFamily="18" charset="0"/>
                          </a:rPr>
                        </m:ctrlPr>
                      </m:sSubPr>
                      <m:e>
                        <m:r>
                          <a:rPr lang="en-US" sz="1800" b="0" i="1" smtClean="0">
                            <a:latin typeface="Cambria Math" panose="02040503050406030204" pitchFamily="18" charset="0"/>
                            <a:cs typeface="Times New Roman" pitchFamily="18" charset="0"/>
                          </a:rPr>
                          <m:t>𝑉</m:t>
                        </m:r>
                      </m:e>
                      <m:sub>
                        <m:r>
                          <a:rPr lang="en-US" sz="1800" i="1">
                            <a:latin typeface="Cambria Math" panose="02040503050406030204" pitchFamily="18" charset="0"/>
                            <a:cs typeface="Times New Roman" pitchFamily="18" charset="0"/>
                          </a:rPr>
                          <m:t>𝐶</m:t>
                        </m:r>
                        <m:r>
                          <a:rPr lang="en-US" sz="1800" b="0" i="1" smtClean="0">
                            <a:latin typeface="Cambria Math" panose="02040503050406030204" pitchFamily="18" charset="0"/>
                            <a:cs typeface="Times New Roman" pitchFamily="18" charset="0"/>
                          </a:rPr>
                          <m:t>𝐸</m:t>
                        </m:r>
                      </m:sub>
                    </m:sSub>
                  </m:oMath>
                </a14:m>
                <a:r>
                  <a:rPr lang="en-US" sz="1800" dirty="0">
                    <a:latin typeface="Times New Roman" panose="02020603050405020304" pitchFamily="18" charset="0"/>
                    <a:cs typeface="Times New Roman" pitchFamily="18" charset="0"/>
                  </a:rPr>
                  <a:t>) establish an operating point, Since the operating point is a fixed point on the characteristics, it is also called the quiescent point (abbreviated </a:t>
                </a:r>
                <a:r>
                  <a:rPr lang="en-US" sz="1800" b="1" dirty="0">
                    <a:latin typeface="Times New Roman" panose="02020603050405020304" pitchFamily="18" charset="0"/>
                    <a:cs typeface="Times New Roman" pitchFamily="18" charset="0"/>
                  </a:rPr>
                  <a:t>Q-point</a:t>
                </a:r>
                <a:r>
                  <a:rPr lang="en-US" sz="1800" dirty="0">
                    <a:latin typeface="Times New Roman" panose="02020603050405020304" pitchFamily="18" charset="0"/>
                    <a:cs typeface="Times New Roman" pitchFamily="18" charset="0"/>
                  </a:rPr>
                  <a:t>).</a:t>
                </a:r>
              </a:p>
              <a:p>
                <a:pPr marL="285750" indent="-285750" algn="just" eaLnBrk="0" hangingPunct="0">
                  <a:spcBef>
                    <a:spcPts val="1200"/>
                  </a:spcBef>
                  <a:buFont typeface="Arial" panose="020B0604020202020204" pitchFamily="34" charset="0"/>
                  <a:buChar char="•"/>
                  <a:defRPr/>
                </a:pPr>
                <a:r>
                  <a:rPr lang="en-US" sz="1800" dirty="0">
                    <a:latin typeface="Times New Roman" panose="02020603050405020304" pitchFamily="18" charset="0"/>
                    <a:cs typeface="Times New Roman" pitchFamily="18" charset="0"/>
                  </a:rPr>
                  <a:t>Hence, biasing is nothing but setting up a </a:t>
                </a:r>
                <a:r>
                  <a:rPr lang="en-US" sz="1800" b="1" dirty="0">
                    <a:latin typeface="Times New Roman" panose="02020603050405020304" pitchFamily="18" charset="0"/>
                    <a:cs typeface="Times New Roman" panose="02020603050405020304" pitchFamily="18" charset="0"/>
                  </a:rPr>
                  <a:t>Q-point</a:t>
                </a:r>
                <a:r>
                  <a:rPr lang="en-US" sz="1800" dirty="0">
                    <a:latin typeface="Times New Roman" panose="02020603050405020304" pitchFamily="18" charset="0"/>
                    <a:cs typeface="Times New Roman" panose="02020603050405020304" pitchFamily="18" charset="0"/>
                  </a:rPr>
                  <a:t> of the transistor near the middle of the dc load line.</a:t>
                </a:r>
              </a:p>
            </p:txBody>
          </p:sp>
        </mc:Choice>
        <mc:Fallback xmlns="">
          <p:sp>
            <p:nvSpPr>
              <p:cNvPr id="9" name="TextBox 8">
                <a:extLst>
                  <a:ext uri="{FF2B5EF4-FFF2-40B4-BE49-F238E27FC236}">
                    <a16:creationId xmlns:a16="http://schemas.microsoft.com/office/drawing/2014/main" id="{1E4D7476-83F8-4A39-8EA3-480F66A55E6D}"/>
                  </a:ext>
                </a:extLst>
              </p:cNvPr>
              <p:cNvSpPr txBox="1">
                <a:spLocks noRot="1" noChangeAspect="1" noMove="1" noResize="1" noEditPoints="1" noAdjustHandles="1" noChangeArrowheads="1" noChangeShapeType="1" noTextEdit="1"/>
              </p:cNvSpPr>
              <p:nvPr/>
            </p:nvSpPr>
            <p:spPr>
              <a:xfrm>
                <a:off x="883356" y="954617"/>
                <a:ext cx="7962900" cy="1631216"/>
              </a:xfrm>
              <a:prstGeom prst="rect">
                <a:avLst/>
              </a:prstGeom>
              <a:blipFill>
                <a:blip r:embed="rId5"/>
                <a:stretch>
                  <a:fillRect l="-536" t="-2247" r="-613" b="-5243"/>
                </a:stretch>
              </a:blipFill>
            </p:spPr>
            <p:txBody>
              <a:bodyPr/>
              <a:lstStyle/>
              <a:p>
                <a:r>
                  <a:rPr lang="en-US">
                    <a:noFill/>
                  </a:rPr>
                  <a:t> </a:t>
                </a:r>
              </a:p>
            </p:txBody>
          </p:sp>
        </mc:Fallback>
      </mc:AlternateContent>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a:extLst>
              <a:ext uri="{FF2B5EF4-FFF2-40B4-BE49-F238E27FC236}">
                <a16:creationId xmlns:a16="http://schemas.microsoft.com/office/drawing/2014/main" id="{AC8FBE52-63F6-4448-BE73-810A420E703A}"/>
              </a:ext>
            </a:extLst>
          </p:cNvPr>
          <p:cNvSpPr txBox="1">
            <a:spLocks noChangeArrowheads="1"/>
          </p:cNvSpPr>
          <p:nvPr/>
        </p:nvSpPr>
        <p:spPr bwMode="auto">
          <a:xfrm>
            <a:off x="38100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Collector-Emitter Loop</a:t>
            </a:r>
          </a:p>
        </p:txBody>
      </p:sp>
      <p:sp>
        <p:nvSpPr>
          <p:cNvPr id="24589" name="Rectangle 13">
            <a:extLst>
              <a:ext uri="{FF2B5EF4-FFF2-40B4-BE49-F238E27FC236}">
                <a16:creationId xmlns:a16="http://schemas.microsoft.com/office/drawing/2014/main" id="{4F2326C2-B529-4D08-A4B1-346E4C34E8F8}"/>
              </a:ext>
            </a:extLst>
          </p:cNvPr>
          <p:cNvSpPr>
            <a:spLocks noChangeArrowheads="1"/>
          </p:cNvSpPr>
          <p:nvPr/>
        </p:nvSpPr>
        <p:spPr bwMode="auto">
          <a:xfrm>
            <a:off x="548569" y="1676400"/>
            <a:ext cx="4572000" cy="3375283"/>
          </a:xfrm>
          <a:prstGeom prst="rect">
            <a:avLst/>
          </a:prstGeom>
          <a:noFill/>
          <a:ln w="9525">
            <a:noFill/>
            <a:miter lim="800000"/>
            <a:headEnd/>
            <a:tailEnd/>
          </a:ln>
          <a:effectLst/>
        </p:spPr>
        <p:txBody>
          <a:bodyPr>
            <a:spAutoFit/>
          </a:bodyPr>
          <a:lstStyle/>
          <a:p>
            <a:pPr>
              <a:defRPr/>
            </a:pPr>
            <a:r>
              <a:rPr lang="en-US" altLang="en-US" sz="2000" b="1" dirty="0">
                <a:solidFill>
                  <a:schemeClr val="accent2"/>
                </a:solidFill>
                <a:latin typeface="Times New Roman" pitchFamily="18" charset="0"/>
                <a:cs typeface="+mn-cs"/>
              </a:rPr>
              <a:t>Applying Kirchhoff's voltage law:</a:t>
            </a:r>
          </a:p>
          <a:p>
            <a:pPr>
              <a:defRPr/>
            </a:pPr>
            <a:endParaRPr lang="en-US" altLang="en-US" sz="2000" b="1" dirty="0">
              <a:solidFill>
                <a:schemeClr val="accent2"/>
              </a:solidFill>
              <a:effectLst>
                <a:outerShdw blurRad="38100" dist="38100" dir="2700000" algn="tl">
                  <a:srgbClr val="C0C0C0"/>
                </a:outerShdw>
              </a:effectLst>
              <a:latin typeface="Times New Roman" pitchFamily="18" charset="0"/>
              <a:cs typeface="+mn-cs"/>
            </a:endParaRPr>
          </a:p>
          <a:p>
            <a:pPr algn="ctr">
              <a:defRPr/>
            </a:pPr>
            <a:r>
              <a:rPr lang="en-US" altLang="en-US" dirty="0">
                <a:latin typeface="Times New Roman" pitchFamily="18" charset="0"/>
                <a:cs typeface="+mn-cs"/>
              </a:rPr>
              <a:t>I</a:t>
            </a:r>
            <a:r>
              <a:rPr lang="en-US" altLang="en-US" baseline="-25000" dirty="0">
                <a:latin typeface="Times New Roman" pitchFamily="18" charset="0"/>
                <a:cs typeface="+mn-cs"/>
              </a:rPr>
              <a:t>E</a:t>
            </a:r>
            <a:r>
              <a:rPr lang="en-US" altLang="en-US" dirty="0">
                <a:latin typeface="Times New Roman" pitchFamily="18" charset="0"/>
                <a:cs typeface="+mn-cs"/>
              </a:rPr>
              <a:t> R</a:t>
            </a:r>
            <a:r>
              <a:rPr lang="en-US" altLang="en-US" baseline="-25000" dirty="0">
                <a:latin typeface="Times New Roman" pitchFamily="18" charset="0"/>
                <a:cs typeface="Arial" charset="0"/>
              </a:rPr>
              <a:t>E</a:t>
            </a:r>
            <a:r>
              <a:rPr lang="en-US" altLang="en-US" dirty="0">
                <a:latin typeface="Times New Roman" pitchFamily="18" charset="0"/>
                <a:cs typeface="+mn-cs"/>
              </a:rPr>
              <a:t>+ V</a:t>
            </a:r>
            <a:r>
              <a:rPr lang="en-US" altLang="en-US" baseline="-25000" dirty="0">
                <a:latin typeface="Times New Roman" pitchFamily="18" charset="0"/>
                <a:cs typeface="+mn-cs"/>
              </a:rPr>
              <a:t>CE</a:t>
            </a:r>
            <a:r>
              <a:rPr lang="en-US" altLang="en-US" dirty="0">
                <a:latin typeface="Times New Roman" pitchFamily="18" charset="0"/>
                <a:cs typeface="+mn-cs"/>
              </a:rPr>
              <a:t> + I</a:t>
            </a:r>
            <a:r>
              <a:rPr lang="en-US" altLang="en-US" dirty="0">
                <a:latin typeface="Tahoma" pitchFamily="34" charset="0"/>
                <a:cs typeface="+mn-cs"/>
              </a:rPr>
              <a:t>’</a:t>
            </a:r>
            <a:r>
              <a:rPr lang="en-US" altLang="en-US" baseline="-25000" dirty="0">
                <a:latin typeface="Times New Roman" pitchFamily="18" charset="0"/>
                <a:cs typeface="+mn-cs"/>
              </a:rPr>
              <a:t>C</a:t>
            </a:r>
            <a:r>
              <a:rPr lang="en-US" altLang="en-US" dirty="0">
                <a:latin typeface="Times New Roman" pitchFamily="18" charset="0"/>
                <a:cs typeface="+mn-cs"/>
              </a:rPr>
              <a:t>R</a:t>
            </a:r>
            <a:r>
              <a:rPr lang="en-US" altLang="en-US" baseline="-25000" dirty="0">
                <a:latin typeface="Times New Roman" pitchFamily="18" charset="0"/>
                <a:cs typeface="+mn-cs"/>
              </a:rPr>
              <a:t>C</a:t>
            </a:r>
            <a:r>
              <a:rPr lang="en-US" altLang="en-US" dirty="0">
                <a:latin typeface="Times New Roman" pitchFamily="18" charset="0"/>
                <a:cs typeface="+mn-cs"/>
              </a:rPr>
              <a:t> – V</a:t>
            </a:r>
            <a:r>
              <a:rPr lang="en-US" altLang="en-US" baseline="-25000" dirty="0">
                <a:latin typeface="Times New Roman" pitchFamily="18" charset="0"/>
                <a:cs typeface="+mn-cs"/>
              </a:rPr>
              <a:t>CC</a:t>
            </a:r>
            <a:r>
              <a:rPr lang="en-US" altLang="en-US" dirty="0">
                <a:latin typeface="Times New Roman" pitchFamily="18" charset="0"/>
                <a:cs typeface="+mn-cs"/>
              </a:rPr>
              <a:t> = 0</a:t>
            </a:r>
          </a:p>
          <a:p>
            <a:pPr>
              <a:defRPr/>
            </a:pPr>
            <a:endParaRPr lang="en-US" altLang="en-US" sz="2000" b="1" baseline="-25000" dirty="0">
              <a:solidFill>
                <a:schemeClr val="accent2"/>
              </a:solidFill>
              <a:effectLst>
                <a:outerShdw blurRad="38100" dist="38100" dir="2700000" algn="tl">
                  <a:srgbClr val="C0C0C0"/>
                </a:outerShdw>
              </a:effectLst>
              <a:latin typeface="Times New Roman" pitchFamily="18" charset="0"/>
              <a:cs typeface="+mn-cs"/>
            </a:endParaRPr>
          </a:p>
          <a:p>
            <a:pPr>
              <a:defRPr/>
            </a:pPr>
            <a:r>
              <a:rPr lang="en-US" altLang="en-US" sz="2000" b="1" dirty="0">
                <a:solidFill>
                  <a:schemeClr val="accent2"/>
                </a:solidFill>
                <a:latin typeface="Times New Roman" pitchFamily="18" charset="0"/>
                <a:cs typeface="+mn-cs"/>
              </a:rPr>
              <a:t>Since I</a:t>
            </a:r>
            <a:r>
              <a:rPr lang="en-US" altLang="en-US" sz="2000" b="1" dirty="0">
                <a:solidFill>
                  <a:schemeClr val="accent2"/>
                </a:solidFill>
                <a:latin typeface="Times New Roman" pitchFamily="18" charset="0"/>
                <a:cs typeface="+mn-cs"/>
                <a:sym typeface="Symbol" pitchFamily="18" charset="2"/>
              </a:rPr>
              <a:t></a:t>
            </a:r>
            <a:r>
              <a:rPr lang="en-US" altLang="en-US" sz="2000" b="1" baseline="-25000" dirty="0">
                <a:solidFill>
                  <a:schemeClr val="accent2"/>
                </a:solidFill>
                <a:latin typeface="Times New Roman" pitchFamily="18" charset="0"/>
                <a:cs typeface="+mn-cs"/>
              </a:rPr>
              <a:t>C</a:t>
            </a:r>
            <a:r>
              <a:rPr lang="en-US" altLang="en-US" sz="2000" b="1" dirty="0">
                <a:solidFill>
                  <a:schemeClr val="accent2"/>
                </a:solidFill>
                <a:latin typeface="Times New Roman" pitchFamily="18" charset="0"/>
                <a:cs typeface="+mn-cs"/>
              </a:rPr>
              <a:t> </a:t>
            </a:r>
            <a:r>
              <a:rPr lang="en-US" altLang="en-US" sz="2000" b="1" dirty="0">
                <a:solidFill>
                  <a:schemeClr val="accent2"/>
                </a:solidFill>
                <a:latin typeface="Times New Roman" pitchFamily="18" charset="0"/>
                <a:cs typeface="+mn-cs"/>
                <a:sym typeface="Symbol" pitchFamily="18" charset="2"/>
              </a:rPr>
              <a:t></a:t>
            </a:r>
            <a:r>
              <a:rPr lang="en-US" altLang="en-US" sz="2000" b="1" dirty="0">
                <a:solidFill>
                  <a:schemeClr val="accent2"/>
                </a:solidFill>
                <a:latin typeface="Times New Roman" pitchFamily="18" charset="0"/>
                <a:cs typeface="+mn-cs"/>
              </a:rPr>
              <a:t> I</a:t>
            </a:r>
            <a:r>
              <a:rPr lang="en-US" altLang="en-US" sz="2000" b="1" baseline="-25000" dirty="0">
                <a:solidFill>
                  <a:schemeClr val="accent2"/>
                </a:solidFill>
                <a:latin typeface="Times New Roman" pitchFamily="18" charset="0"/>
                <a:cs typeface="+mn-cs"/>
              </a:rPr>
              <a:t>C</a:t>
            </a:r>
            <a:r>
              <a:rPr lang="en-US" altLang="en-US" sz="2000" b="1" dirty="0">
                <a:solidFill>
                  <a:schemeClr val="accent2"/>
                </a:solidFill>
                <a:latin typeface="Times New Roman" pitchFamily="18" charset="0"/>
                <a:cs typeface="+mn-cs"/>
              </a:rPr>
              <a:t> and I</a:t>
            </a:r>
            <a:r>
              <a:rPr lang="en-US" altLang="en-US" sz="2000" b="1" baseline="-25000" dirty="0">
                <a:solidFill>
                  <a:schemeClr val="accent2"/>
                </a:solidFill>
                <a:latin typeface="Times New Roman" pitchFamily="18" charset="0"/>
                <a:cs typeface="+mn-cs"/>
              </a:rPr>
              <a:t>C</a:t>
            </a:r>
            <a:r>
              <a:rPr lang="en-US" altLang="en-US" sz="2000" b="1" dirty="0">
                <a:solidFill>
                  <a:schemeClr val="accent2"/>
                </a:solidFill>
                <a:latin typeface="Times New Roman" pitchFamily="18" charset="0"/>
                <a:cs typeface="+mn-cs"/>
              </a:rPr>
              <a:t> = </a:t>
            </a:r>
            <a:r>
              <a:rPr lang="en-US" altLang="en-US" sz="2000" b="1" dirty="0">
                <a:solidFill>
                  <a:schemeClr val="accent2"/>
                </a:solidFill>
                <a:latin typeface="Times New Roman" pitchFamily="18" charset="0"/>
                <a:cs typeface="+mn-cs"/>
                <a:sym typeface="Symbol" pitchFamily="18" charset="2"/>
              </a:rPr>
              <a:t></a:t>
            </a:r>
            <a:r>
              <a:rPr lang="en-US" altLang="en-US" sz="2000" b="1" dirty="0">
                <a:solidFill>
                  <a:schemeClr val="accent2"/>
                </a:solidFill>
                <a:latin typeface="Times New Roman" pitchFamily="18" charset="0"/>
                <a:cs typeface="+mn-cs"/>
              </a:rPr>
              <a:t>I</a:t>
            </a:r>
            <a:r>
              <a:rPr lang="en-US" altLang="en-US" sz="2000" b="1" baseline="-25000" dirty="0">
                <a:solidFill>
                  <a:schemeClr val="accent2"/>
                </a:solidFill>
                <a:latin typeface="Times New Roman" pitchFamily="18" charset="0"/>
                <a:cs typeface="+mn-cs"/>
              </a:rPr>
              <a:t>B</a:t>
            </a:r>
            <a:r>
              <a:rPr lang="en-US" altLang="en-US" sz="2000" b="1" dirty="0">
                <a:solidFill>
                  <a:schemeClr val="accent2"/>
                </a:solidFill>
                <a:latin typeface="Times New Roman" pitchFamily="18" charset="0"/>
                <a:cs typeface="+mn-cs"/>
              </a:rPr>
              <a:t>:</a:t>
            </a:r>
          </a:p>
          <a:p>
            <a:pPr>
              <a:defRPr/>
            </a:pPr>
            <a:endParaRPr lang="en-US" altLang="en-US" sz="2000" b="1" dirty="0">
              <a:solidFill>
                <a:schemeClr val="accent2"/>
              </a:solidFill>
              <a:effectLst>
                <a:outerShdw blurRad="38100" dist="38100" dir="2700000" algn="tl">
                  <a:srgbClr val="C0C0C0"/>
                </a:outerShdw>
              </a:effectLst>
              <a:latin typeface="Times New Roman" pitchFamily="18" charset="0"/>
              <a:cs typeface="+mn-cs"/>
            </a:endParaRPr>
          </a:p>
          <a:p>
            <a:pPr algn="ctr">
              <a:defRPr/>
            </a:pPr>
            <a:r>
              <a:rPr lang="en-US" altLang="en-US" dirty="0">
                <a:latin typeface="Times New Roman" pitchFamily="18" charset="0"/>
                <a:cs typeface="+mn-cs"/>
              </a:rPr>
              <a:t>I</a:t>
            </a:r>
            <a:r>
              <a:rPr lang="en-US" altLang="en-US" baseline="-25000" dirty="0">
                <a:latin typeface="Times New Roman" pitchFamily="18" charset="0"/>
                <a:cs typeface="+mn-cs"/>
              </a:rPr>
              <a:t>C</a:t>
            </a:r>
            <a:r>
              <a:rPr lang="en-US" altLang="en-US" dirty="0">
                <a:latin typeface="Times New Roman" pitchFamily="18" charset="0"/>
                <a:cs typeface="+mn-cs"/>
              </a:rPr>
              <a:t>(R</a:t>
            </a:r>
            <a:r>
              <a:rPr lang="en-US" altLang="en-US" baseline="-25000" dirty="0">
                <a:latin typeface="Times New Roman" pitchFamily="18" charset="0"/>
                <a:cs typeface="+mn-cs"/>
              </a:rPr>
              <a:t>C</a:t>
            </a:r>
            <a:r>
              <a:rPr lang="en-US" altLang="en-US" dirty="0">
                <a:latin typeface="Times New Roman" pitchFamily="18" charset="0"/>
                <a:cs typeface="+mn-cs"/>
              </a:rPr>
              <a:t> + R</a:t>
            </a:r>
            <a:r>
              <a:rPr lang="en-US" altLang="en-US" baseline="-25000" dirty="0">
                <a:latin typeface="Times New Roman" pitchFamily="18" charset="0"/>
                <a:cs typeface="+mn-cs"/>
              </a:rPr>
              <a:t>E</a:t>
            </a:r>
            <a:r>
              <a:rPr lang="en-US" altLang="en-US" dirty="0">
                <a:latin typeface="Times New Roman" pitchFamily="18" charset="0"/>
                <a:cs typeface="+mn-cs"/>
              </a:rPr>
              <a:t>) + V</a:t>
            </a:r>
            <a:r>
              <a:rPr lang="en-US" altLang="en-US" baseline="-25000" dirty="0">
                <a:latin typeface="Times New Roman" pitchFamily="18" charset="0"/>
                <a:cs typeface="+mn-cs"/>
              </a:rPr>
              <a:t>CE</a:t>
            </a:r>
            <a:r>
              <a:rPr lang="en-US" altLang="en-US" dirty="0">
                <a:latin typeface="Times New Roman" pitchFamily="18" charset="0"/>
                <a:cs typeface="+mn-cs"/>
              </a:rPr>
              <a:t> – V</a:t>
            </a:r>
            <a:r>
              <a:rPr lang="en-US" altLang="en-US" baseline="-25000" dirty="0">
                <a:latin typeface="Times New Roman" pitchFamily="18" charset="0"/>
                <a:cs typeface="+mn-cs"/>
              </a:rPr>
              <a:t>CC</a:t>
            </a:r>
            <a:r>
              <a:rPr lang="en-US" altLang="en-US" dirty="0">
                <a:latin typeface="Times New Roman" pitchFamily="18" charset="0"/>
                <a:cs typeface="+mn-cs"/>
              </a:rPr>
              <a:t> =0</a:t>
            </a:r>
          </a:p>
          <a:p>
            <a:pPr>
              <a:defRPr/>
            </a:pPr>
            <a:endParaRPr lang="en-US" altLang="en-US" sz="2000" b="1" dirty="0">
              <a:latin typeface="Times New Roman" pitchFamily="18" charset="0"/>
              <a:cs typeface="+mn-cs"/>
            </a:endParaRPr>
          </a:p>
          <a:p>
            <a:pPr>
              <a:defRPr/>
            </a:pPr>
            <a:r>
              <a:rPr lang="en-US" altLang="en-US" sz="2000" b="1" dirty="0">
                <a:solidFill>
                  <a:schemeClr val="accent2"/>
                </a:solidFill>
                <a:latin typeface="Times New Roman" pitchFamily="18" charset="0"/>
                <a:cs typeface="+mn-cs"/>
              </a:rPr>
              <a:t>Solving for V</a:t>
            </a:r>
            <a:r>
              <a:rPr lang="en-US" altLang="en-US" sz="2000" b="1" baseline="-25000" dirty="0">
                <a:solidFill>
                  <a:schemeClr val="accent2"/>
                </a:solidFill>
                <a:latin typeface="Times New Roman" pitchFamily="18" charset="0"/>
                <a:cs typeface="+mn-cs"/>
              </a:rPr>
              <a:t>CE</a:t>
            </a:r>
            <a:r>
              <a:rPr lang="en-US" altLang="en-US" sz="2000" b="1" dirty="0">
                <a:solidFill>
                  <a:schemeClr val="accent2"/>
                </a:solidFill>
                <a:latin typeface="Times New Roman" pitchFamily="18" charset="0"/>
                <a:cs typeface="+mn-cs"/>
              </a:rPr>
              <a:t>:</a:t>
            </a:r>
          </a:p>
          <a:p>
            <a:pPr>
              <a:defRPr/>
            </a:pPr>
            <a:endParaRPr lang="en-US" altLang="en-US" sz="2000" b="1" dirty="0">
              <a:solidFill>
                <a:schemeClr val="accent2"/>
              </a:solidFill>
              <a:effectLst>
                <a:outerShdw blurRad="38100" dist="38100" dir="2700000" algn="tl">
                  <a:srgbClr val="C0C0C0"/>
                </a:outerShdw>
              </a:effectLst>
              <a:latin typeface="Times New Roman" pitchFamily="18" charset="0"/>
              <a:cs typeface="+mn-cs"/>
            </a:endParaRPr>
          </a:p>
          <a:p>
            <a:pPr algn="ctr">
              <a:defRPr/>
            </a:pPr>
            <a:r>
              <a:rPr lang="en-US" dirty="0">
                <a:latin typeface="Times New Roman" pitchFamily="18" charset="0"/>
                <a:cs typeface="+mn-cs"/>
              </a:rPr>
              <a:t>V</a:t>
            </a:r>
            <a:r>
              <a:rPr lang="en-US" baseline="-25000" dirty="0">
                <a:latin typeface="Times New Roman" pitchFamily="18" charset="0"/>
                <a:cs typeface="+mn-cs"/>
              </a:rPr>
              <a:t>CE</a:t>
            </a:r>
            <a:r>
              <a:rPr lang="en-US" dirty="0">
                <a:latin typeface="Times New Roman" pitchFamily="18" charset="0"/>
                <a:cs typeface="+mn-cs"/>
              </a:rPr>
              <a:t> = V</a:t>
            </a:r>
            <a:r>
              <a:rPr lang="en-US" baseline="-25000" dirty="0">
                <a:latin typeface="Times New Roman" pitchFamily="18" charset="0"/>
                <a:cs typeface="+mn-cs"/>
              </a:rPr>
              <a:t>CC</a:t>
            </a:r>
            <a:r>
              <a:rPr lang="en-US" dirty="0">
                <a:latin typeface="Times New Roman" pitchFamily="18" charset="0"/>
                <a:cs typeface="+mn-cs"/>
              </a:rPr>
              <a:t> – I</a:t>
            </a:r>
            <a:r>
              <a:rPr lang="en-US" baseline="-25000" dirty="0">
                <a:latin typeface="Times New Roman" pitchFamily="18" charset="0"/>
                <a:cs typeface="+mn-cs"/>
              </a:rPr>
              <a:t>C</a:t>
            </a:r>
            <a:r>
              <a:rPr lang="en-US" dirty="0">
                <a:latin typeface="Times New Roman" pitchFamily="18" charset="0"/>
                <a:cs typeface="+mn-cs"/>
              </a:rPr>
              <a:t>(R</a:t>
            </a:r>
            <a:r>
              <a:rPr lang="en-US" baseline="-25000" dirty="0">
                <a:latin typeface="Times New Roman" pitchFamily="18" charset="0"/>
                <a:cs typeface="+mn-cs"/>
              </a:rPr>
              <a:t>C</a:t>
            </a:r>
            <a:r>
              <a:rPr lang="en-US" dirty="0">
                <a:latin typeface="Times New Roman" pitchFamily="18" charset="0"/>
                <a:cs typeface="+mn-cs"/>
              </a:rPr>
              <a:t> + R</a:t>
            </a:r>
            <a:r>
              <a:rPr lang="en-US" baseline="-25000" dirty="0">
                <a:latin typeface="Times New Roman" pitchFamily="18" charset="0"/>
                <a:cs typeface="+mn-cs"/>
              </a:rPr>
              <a:t>E</a:t>
            </a:r>
            <a:r>
              <a:rPr lang="en-US" dirty="0">
                <a:latin typeface="Times New Roman" pitchFamily="18" charset="0"/>
                <a:cs typeface="+mn-cs"/>
              </a:rPr>
              <a:t>)</a:t>
            </a:r>
          </a:p>
        </p:txBody>
      </p:sp>
      <p:graphicFrame>
        <p:nvGraphicFramePr>
          <p:cNvPr id="7" name="Object 10">
            <a:extLst>
              <a:ext uri="{FF2B5EF4-FFF2-40B4-BE49-F238E27FC236}">
                <a16:creationId xmlns:a16="http://schemas.microsoft.com/office/drawing/2014/main" id="{2B3FB163-138B-4D70-AE0F-8C91FF279A38}"/>
              </a:ext>
            </a:extLst>
          </p:cNvPr>
          <p:cNvGraphicFramePr>
            <a:graphicFrameLocks noChangeAspect="1"/>
          </p:cNvGraphicFramePr>
          <p:nvPr>
            <p:extLst>
              <p:ext uri="{D42A27DB-BD31-4B8C-83A1-F6EECF244321}">
                <p14:modId xmlns:p14="http://schemas.microsoft.com/office/powerpoint/2010/main" val="3559772170"/>
              </p:ext>
            </p:extLst>
          </p:nvPr>
        </p:nvGraphicFramePr>
        <p:xfrm>
          <a:off x="5410200" y="1716216"/>
          <a:ext cx="2962275" cy="3295650"/>
        </p:xfrm>
        <a:graphic>
          <a:graphicData uri="http://schemas.openxmlformats.org/presentationml/2006/ole">
            <mc:AlternateContent xmlns:mc="http://schemas.openxmlformats.org/markup-compatibility/2006">
              <mc:Choice xmlns:v="urn:schemas-microsoft-com:vml" Requires="v">
                <p:oleObj name="iGrafx Image Object" r:id="rId3" imgW="2962275" imgH="3295650" progId="">
                  <p:embed/>
                </p:oleObj>
              </mc:Choice>
              <mc:Fallback>
                <p:oleObj name="iGrafx Image Object" r:id="rId3" imgW="2962275" imgH="3295650" progId="">
                  <p:embed/>
                  <p:pic>
                    <p:nvPicPr>
                      <p:cNvPr id="7" name="Object 10">
                        <a:extLst>
                          <a:ext uri="{FF2B5EF4-FFF2-40B4-BE49-F238E27FC236}">
                            <a16:creationId xmlns:a16="http://schemas.microsoft.com/office/drawing/2014/main" id="{2B3FB163-138B-4D70-AE0F-8C91FF279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716216"/>
                        <a:ext cx="296227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Text Box 5">
            <a:extLst>
              <a:ext uri="{FF2B5EF4-FFF2-40B4-BE49-F238E27FC236}">
                <a16:creationId xmlns:a16="http://schemas.microsoft.com/office/drawing/2014/main" id="{96666E86-6F7D-4C61-8058-FE548AAC5B5A}"/>
              </a:ext>
            </a:extLst>
          </p:cNvPr>
          <p:cNvSpPr txBox="1">
            <a:spLocks noChangeArrowheads="1"/>
          </p:cNvSpPr>
          <p:nvPr/>
        </p:nvSpPr>
        <p:spPr bwMode="auto">
          <a:xfrm>
            <a:off x="564042" y="378114"/>
            <a:ext cx="8437772" cy="523220"/>
          </a:xfrm>
          <a:prstGeom prst="rect">
            <a:avLst/>
          </a:prstGeom>
          <a:noFill/>
          <a:ln w="9525">
            <a:noFill/>
            <a:miter lim="800000"/>
            <a:headEnd/>
            <a:tailEnd/>
          </a:ln>
          <a:effectLst/>
        </p:spPr>
        <p:txBody>
          <a:bodyPr wrap="square">
            <a:spAutoFit/>
          </a:bodyPr>
          <a:lstStyle/>
          <a:p>
            <a:pPr algn="ctr">
              <a:spcBef>
                <a:spcPct val="50000"/>
              </a:spcBef>
              <a:defRPr/>
            </a:pPr>
            <a:r>
              <a:rPr lang="en-US" sz="2800" b="1" dirty="0">
                <a:solidFill>
                  <a:srgbClr val="FFC000"/>
                </a:solidFill>
                <a:latin typeface="Times New Roman" panose="02020603050405020304" pitchFamily="18" charset="0"/>
                <a:cs typeface="Times New Roman" panose="02020603050405020304" pitchFamily="18" charset="0"/>
              </a:rPr>
              <a:t>Stability Factor for Collector Feedback Configuration</a:t>
            </a:r>
          </a:p>
        </p:txBody>
      </p:sp>
      <p:sp>
        <p:nvSpPr>
          <p:cNvPr id="24580" name="Rectangle 18">
            <a:extLst>
              <a:ext uri="{FF2B5EF4-FFF2-40B4-BE49-F238E27FC236}">
                <a16:creationId xmlns:a16="http://schemas.microsoft.com/office/drawing/2014/main" id="{45954A88-0DFA-4E60-B71D-3AB7EBEA1D07}"/>
              </a:ext>
            </a:extLst>
          </p:cNvPr>
          <p:cNvSpPr>
            <a:spLocks noChangeArrowheads="1"/>
          </p:cNvSpPr>
          <p:nvPr/>
        </p:nvSpPr>
        <p:spPr bwMode="auto">
          <a:xfrm>
            <a:off x="921455" y="1029015"/>
            <a:ext cx="716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marL="285750" indent="-285750" algn="just" eaLnBrk="1" hangingPunct="1">
              <a:spcBef>
                <a:spcPct val="0"/>
              </a:spcBef>
              <a:buClrTx/>
            </a:pPr>
            <a:r>
              <a:rPr lang="en-US" altLang="en-US" sz="1600" b="1" dirty="0">
                <a:latin typeface="Times New Roman" panose="02020603050405020304" pitchFamily="18" charset="0"/>
                <a:cs typeface="Times New Roman" panose="02020603050405020304" pitchFamily="18" charset="0"/>
              </a:rPr>
              <a:t>Provides good Q-point stability  with a single polarity supply voltage</a:t>
            </a:r>
          </a:p>
        </p:txBody>
      </p:sp>
      <mc:AlternateContent xmlns:mc="http://schemas.openxmlformats.org/markup-compatibility/2006" xmlns:a14="http://schemas.microsoft.com/office/drawing/2010/main">
        <mc:Choice Requires="a14">
          <p:sp>
            <p:nvSpPr>
              <p:cNvPr id="5" name="Object 46">
                <a:extLst>
                  <a:ext uri="{FF2B5EF4-FFF2-40B4-BE49-F238E27FC236}">
                    <a16:creationId xmlns:a16="http://schemas.microsoft.com/office/drawing/2014/main" id="{8DEDF478-AE74-49CF-B7A3-83EB7328E978}"/>
                  </a:ext>
                </a:extLst>
              </p:cNvPr>
              <p:cNvSpPr txBox="1"/>
              <p:nvPr/>
            </p:nvSpPr>
            <p:spPr bwMode="auto">
              <a:xfrm>
                <a:off x="1260058" y="1341486"/>
                <a:ext cx="7045741" cy="930352"/>
              </a:xfrm>
              <a:prstGeom prst="rect">
                <a:avLst/>
              </a:prstGeom>
              <a:noFill/>
              <a:ln>
                <a:noFill/>
              </a:ln>
              <a:effectLst/>
            </p:spPr>
            <p:txBody>
              <a:bodyPr>
                <a:noAutofit/>
              </a:bodyPr>
              <a:lstStyle/>
              <a:p>
                <a:r>
                  <a:rPr lang="en-US" sz="1600" dirty="0">
                    <a:solidFill>
                      <a:srgbClr val="000000"/>
                    </a:solidFill>
                    <a:latin typeface="Times New Roman" panose="02020603050405020304" pitchFamily="18" charset="0"/>
                    <a:cs typeface="Times New Roman" panose="02020603050405020304" pitchFamily="18" charset="0"/>
                  </a:rPr>
                  <a:t>We know, for collector feedback configuration, </a:t>
                </a:r>
              </a:p>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𝐵</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CC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V</m:t>
                              </m:r>
                            </m:e>
                            <m:sub>
                              <m:r>
                                <m:rPr>
                                  <m:sty m:val="p"/>
                                </m:rPr>
                                <a:rPr lang="en-US" sz="1600">
                                  <a:latin typeface="Cambria Math" panose="02040503050406030204" pitchFamily="18" charset="0"/>
                                </a:rPr>
                                <m:t>BE</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I</m:t>
                              </m:r>
                            </m:e>
                            <m:sub>
                              <m:r>
                                <m:rPr>
                                  <m:sty m:val="p"/>
                                </m:rPr>
                                <a:rPr lang="en-US" sz="160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E</m:t>
                              </m:r>
                            </m:sub>
                          </m:sSub>
                          <m:r>
                            <a:rPr lang="en-US" sz="1600" b="0" i="1" smtClean="0">
                              <a:latin typeface="Cambria Math" panose="02040503050406030204" pitchFamily="18" charset="0"/>
                            </a:rPr>
                            <m:t>)</m:t>
                          </m:r>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B</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C</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R</m:t>
                              </m:r>
                            </m:e>
                            <m:sub>
                              <m:r>
                                <m:rPr>
                                  <m:sty m:val="p"/>
                                </m:rPr>
                                <a:rPr lang="en-US" sz="1600" b="0" i="0" smtClean="0">
                                  <a:latin typeface="Cambria Math" panose="02040503050406030204" pitchFamily="18" charset="0"/>
                                </a:rPr>
                                <m:t>E</m:t>
                              </m:r>
                            </m:sub>
                          </m:sSub>
                        </m:den>
                      </m:f>
                    </m:oMath>
                  </m:oMathPara>
                </a14:m>
                <a:endParaRPr lang="en-US" sz="1600" dirty="0"/>
              </a:p>
              <a:p>
                <a:endParaRPr lang="en-US" sz="1600" i="1" dirty="0">
                  <a:solidFill>
                    <a:srgbClr val="000000"/>
                  </a:solidFill>
                  <a:latin typeface="Cambria Math" panose="02040503050406030204" pitchFamily="18" charset="0"/>
                </a:endParaRPr>
              </a:p>
              <a:p>
                <a:endParaRPr lang="en-US" sz="1600" dirty="0"/>
              </a:p>
            </p:txBody>
          </p:sp>
        </mc:Choice>
        <mc:Fallback xmlns="">
          <p:sp>
            <p:nvSpPr>
              <p:cNvPr id="5" name="Object 46">
                <a:extLst>
                  <a:ext uri="{FF2B5EF4-FFF2-40B4-BE49-F238E27FC236}">
                    <a16:creationId xmlns:a16="http://schemas.microsoft.com/office/drawing/2014/main" id="{8DEDF478-AE74-49CF-B7A3-83EB7328E978}"/>
                  </a:ext>
                </a:extLst>
              </p:cNvPr>
              <p:cNvSpPr txBox="1">
                <a:spLocks noRot="1" noChangeAspect="1" noMove="1" noResize="1" noEditPoints="1" noAdjustHandles="1" noChangeArrowheads="1" noChangeShapeType="1" noTextEdit="1"/>
              </p:cNvSpPr>
              <p:nvPr/>
            </p:nvSpPr>
            <p:spPr bwMode="auto">
              <a:xfrm>
                <a:off x="1260058" y="1341486"/>
                <a:ext cx="7045741" cy="930352"/>
              </a:xfrm>
              <a:prstGeom prst="rect">
                <a:avLst/>
              </a:prstGeom>
              <a:blipFill>
                <a:blip r:embed="rId3"/>
                <a:stretch>
                  <a:fillRect l="-519" t="-196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68FDA-C233-411D-92F2-7C6A577B4B8A}"/>
                  </a:ext>
                </a:extLst>
              </p:cNvPr>
              <p:cNvSpPr txBox="1"/>
              <p:nvPr/>
            </p:nvSpPr>
            <p:spPr>
              <a:xfrm>
                <a:off x="921455" y="2362212"/>
                <a:ext cx="2438400" cy="719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i="1">
                              <a:latin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CO</m:t>
                              </m:r>
                            </m:sub>
                          </m:sSub>
                        </m:den>
                      </m:f>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f>
                            <m:f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den>
                      </m:f>
                    </m:oMath>
                  </m:oMathPara>
                </a14:m>
                <a:endParaRPr lang="en-US" sz="1400" dirty="0"/>
              </a:p>
            </p:txBody>
          </p:sp>
        </mc:Choice>
        <mc:Fallback xmlns="">
          <p:sp>
            <p:nvSpPr>
              <p:cNvPr id="7" name="TextBox 6">
                <a:extLst>
                  <a:ext uri="{FF2B5EF4-FFF2-40B4-BE49-F238E27FC236}">
                    <a16:creationId xmlns:a16="http://schemas.microsoft.com/office/drawing/2014/main" id="{3A468FDA-C233-411D-92F2-7C6A577B4B8A}"/>
                  </a:ext>
                </a:extLst>
              </p:cNvPr>
              <p:cNvSpPr txBox="1">
                <a:spLocks noRot="1" noChangeAspect="1" noMove="1" noResize="1" noEditPoints="1" noAdjustHandles="1" noChangeArrowheads="1" noChangeShapeType="1" noTextEdit="1"/>
              </p:cNvSpPr>
              <p:nvPr/>
            </p:nvSpPr>
            <p:spPr>
              <a:xfrm>
                <a:off x="921455" y="2362212"/>
                <a:ext cx="2438400" cy="7194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845FBB-5BBE-471A-BAAE-04830B55A4ED}"/>
                  </a:ext>
                </a:extLst>
              </p:cNvPr>
              <p:cNvSpPr txBox="1"/>
              <p:nvPr/>
            </p:nvSpPr>
            <p:spPr>
              <a:xfrm>
                <a:off x="1185271" y="2961889"/>
                <a:ext cx="555735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If we differentiate the current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𝐵</m:t>
                        </m:r>
                      </m:sub>
                    </m:sSub>
                  </m:oMath>
                </a14:m>
                <a:r>
                  <a:rPr lang="en-US" dirty="0">
                    <a:latin typeface="Times New Roman" panose="02020603050405020304" pitchFamily="18" charset="0"/>
                    <a:cs typeface="Times New Roman" panose="02020603050405020304" pitchFamily="18" charset="0"/>
                  </a:rPr>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oMath>
                </a14:m>
                <a:r>
                  <a:rPr lang="en-US" dirty="0">
                    <a:latin typeface="Times New Roman" panose="02020603050405020304" pitchFamily="18" charset="0"/>
                    <a:cs typeface="Times New Roman" panose="02020603050405020304" pitchFamily="18" charset="0"/>
                  </a:rPr>
                  <a:t> we get </a:t>
                </a:r>
              </a:p>
            </p:txBody>
          </p:sp>
        </mc:Choice>
        <mc:Fallback xmlns="">
          <p:sp>
            <p:nvSpPr>
              <p:cNvPr id="3" name="TextBox 2">
                <a:extLst>
                  <a:ext uri="{FF2B5EF4-FFF2-40B4-BE49-F238E27FC236}">
                    <a16:creationId xmlns:a16="http://schemas.microsoft.com/office/drawing/2014/main" id="{8F845FBB-5BBE-471A-BAAE-04830B55A4ED}"/>
                  </a:ext>
                </a:extLst>
              </p:cNvPr>
              <p:cNvSpPr txBox="1">
                <a:spLocks noRot="1" noChangeAspect="1" noMove="1" noResize="1" noEditPoints="1" noAdjustHandles="1" noChangeArrowheads="1" noChangeShapeType="1" noTextEdit="1"/>
              </p:cNvSpPr>
              <p:nvPr/>
            </p:nvSpPr>
            <p:spPr>
              <a:xfrm>
                <a:off x="1185271" y="2961889"/>
                <a:ext cx="5557355" cy="369332"/>
              </a:xfrm>
              <a:prstGeom prst="rect">
                <a:avLst/>
              </a:prstGeom>
              <a:blipFill>
                <a:blip r:embed="rId5"/>
                <a:stretch>
                  <a:fillRect l="-87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0537D1-470C-4BAE-8EF4-6EB9D2AF67C2}"/>
                  </a:ext>
                </a:extLst>
              </p:cNvPr>
              <p:cNvSpPr txBox="1"/>
              <p:nvPr/>
            </p:nvSpPr>
            <p:spPr>
              <a:xfrm>
                <a:off x="1878927" y="3290564"/>
                <a:ext cx="2286000" cy="549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en-US" sz="140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sz="14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14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sz="1400" i="0">
                                  <a:latin typeface="Cambria Math" panose="02040503050406030204" pitchFamily="18" charset="0"/>
                                  <a:ea typeface="Cambria Math" panose="02040503050406030204" pitchFamily="18" charset="0"/>
                                  <a:cs typeface="Times New Roman" panose="02020603050405020304" pitchFamily="18" charset="0"/>
                                </a:rPr>
                                <m:t>C</m:t>
                              </m:r>
                            </m:sub>
                          </m:sSub>
                        </m:den>
                      </m:f>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C</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E</m:t>
                              </m:r>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C</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E</m:t>
                              </m:r>
                            </m:sub>
                          </m:sSub>
                        </m:den>
                      </m:f>
                    </m:oMath>
                  </m:oMathPara>
                </a14:m>
                <a:endParaRPr lang="en-US" sz="1400" dirty="0"/>
              </a:p>
            </p:txBody>
          </p:sp>
        </mc:Choice>
        <mc:Fallback xmlns="">
          <p:sp>
            <p:nvSpPr>
              <p:cNvPr id="10" name="TextBox 9">
                <a:extLst>
                  <a:ext uri="{FF2B5EF4-FFF2-40B4-BE49-F238E27FC236}">
                    <a16:creationId xmlns:a16="http://schemas.microsoft.com/office/drawing/2014/main" id="{9F0537D1-470C-4BAE-8EF4-6EB9D2AF67C2}"/>
                  </a:ext>
                </a:extLst>
              </p:cNvPr>
              <p:cNvSpPr txBox="1">
                <a:spLocks noRot="1" noChangeAspect="1" noMove="1" noResize="1" noEditPoints="1" noAdjustHandles="1" noChangeArrowheads="1" noChangeShapeType="1" noTextEdit="1"/>
              </p:cNvSpPr>
              <p:nvPr/>
            </p:nvSpPr>
            <p:spPr>
              <a:xfrm>
                <a:off x="1878927" y="3290564"/>
                <a:ext cx="2286000" cy="5494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BE8D86-4F6C-4374-982D-C81A90DD1B5E}"/>
                  </a:ext>
                </a:extLst>
              </p:cNvPr>
              <p:cNvSpPr txBox="1"/>
              <p:nvPr/>
            </p:nvSpPr>
            <p:spPr>
              <a:xfrm>
                <a:off x="1240115" y="3802779"/>
                <a:ext cx="5026441" cy="534121"/>
              </a:xfrm>
              <a:prstGeom prst="rect">
                <a:avLst/>
              </a:prstGeom>
              <a:noFill/>
            </p:spPr>
            <p:txBody>
              <a:bodyPr wrap="none" rtlCol="0">
                <a:spAutoFit/>
              </a:bodyPr>
              <a:lstStyle/>
              <a:p>
                <a:r>
                  <a:rPr lang="en-US" dirty="0"/>
                  <a:t>Substitute the value of </a:t>
                </a:r>
                <a14:m>
                  <m:oMath xmlns:m="http://schemas.openxmlformats.org/officeDocument/2006/math">
                    <m:f>
                      <m:f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B</m:t>
                            </m:r>
                          </m:sub>
                        </m:sSub>
                      </m:num>
                      <m:den>
                        <m:r>
                          <a:rPr lang="en-US" altLang="en-US">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I</m:t>
                            </m:r>
                          </m:e>
                          <m:sub>
                            <m:r>
                              <m:rPr>
                                <m:sty m:val="p"/>
                              </m:rPr>
                              <a:rPr lang="en-US" altLang="en-US">
                                <a:latin typeface="Cambria Math" panose="02040503050406030204" pitchFamily="18" charset="0"/>
                                <a:ea typeface="Cambria Math" panose="02040503050406030204" pitchFamily="18" charset="0"/>
                                <a:cs typeface="Times New Roman" panose="02020603050405020304" pitchFamily="18" charset="0"/>
                              </a:rPr>
                              <m:t>C</m:t>
                            </m:r>
                          </m:sub>
                        </m:sSub>
                      </m:den>
                    </m:f>
                  </m:oMath>
                </a14:m>
                <a:r>
                  <a:rPr lang="en-US" dirty="0"/>
                  <a:t> in the second equation. </a:t>
                </a:r>
              </a:p>
            </p:txBody>
          </p:sp>
        </mc:Choice>
        <mc:Fallback xmlns="">
          <p:sp>
            <p:nvSpPr>
              <p:cNvPr id="11" name="TextBox 10">
                <a:extLst>
                  <a:ext uri="{FF2B5EF4-FFF2-40B4-BE49-F238E27FC236}">
                    <a16:creationId xmlns:a16="http://schemas.microsoft.com/office/drawing/2014/main" id="{8ABE8D86-4F6C-4374-982D-C81A90DD1B5E}"/>
                  </a:ext>
                </a:extLst>
              </p:cNvPr>
              <p:cNvSpPr txBox="1">
                <a:spLocks noRot="1" noChangeAspect="1" noMove="1" noResize="1" noEditPoints="1" noAdjustHandles="1" noChangeArrowheads="1" noChangeShapeType="1" noTextEdit="1"/>
              </p:cNvSpPr>
              <p:nvPr/>
            </p:nvSpPr>
            <p:spPr>
              <a:xfrm>
                <a:off x="1240115" y="3802779"/>
                <a:ext cx="5026441" cy="534121"/>
              </a:xfrm>
              <a:prstGeom prst="rect">
                <a:avLst/>
              </a:prstGeom>
              <a:blipFill>
                <a:blip r:embed="rId7"/>
                <a:stretch>
                  <a:fillRect l="-970" b="-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7BB92B-F7BF-4890-8452-74E8610A2629}"/>
                  </a:ext>
                </a:extLst>
              </p:cNvPr>
              <p:cNvSpPr txBox="1"/>
              <p:nvPr/>
            </p:nvSpPr>
            <p:spPr>
              <a:xfrm>
                <a:off x="921455" y="4280976"/>
                <a:ext cx="5257800" cy="540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en-US" sz="1400" i="0" smtClean="0">
                          <a:latin typeface="Cambria Math" panose="02040503050406030204" pitchFamily="18" charset="0"/>
                          <a:cs typeface="Times New Roman" panose="02020603050405020304" pitchFamily="18" charset="0"/>
                        </a:rPr>
                        <m:t>S</m:t>
                      </m:r>
                      <m:r>
                        <a:rPr lang="en-US" altLang="en-US" sz="1400" i="0" smtClean="0">
                          <a:latin typeface="Cambria Math" panose="02040503050406030204" pitchFamily="18" charset="0"/>
                          <a:cs typeface="Times New Roman" panose="02020603050405020304" pitchFamily="18" charset="0"/>
                        </a:rPr>
                        <m:t>=</m:t>
                      </m:r>
                      <m:f>
                        <m:fPr>
                          <m:ctrlP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en-US" sz="14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𝐵</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𝐶</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r>
                            <a:rPr lang="en-US" altLang="en-US" sz="1400" b="0" i="0" smtClean="0">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𝐵</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𝐶</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r>
                            <a:rPr lang="en-US" sz="1400" i="1">
                              <a:solidFill>
                                <a:srgbClr val="000000"/>
                              </a:solidFill>
                              <a:latin typeface="Cambria Math" panose="02040503050406030204" pitchFamily="18" charset="0"/>
                            </a:rPr>
                            <m:t>+</m:t>
                          </m:r>
                          <m:r>
                            <a:rPr lang="en-US" altLang="en-US" sz="1400"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en-US" sz="1400">
                              <a:latin typeface="Cambria Math" panose="02040503050406030204" pitchFamily="18" charset="0"/>
                              <a:ea typeface="Cambria Math" panose="02040503050406030204" pitchFamily="18" charset="0"/>
                              <a:cs typeface="Times New Roman" panose="02020603050405020304" pitchFamily="18" charset="0"/>
                            </a:rPr>
                            <m:t>β</m:t>
                          </m:r>
                          <m:r>
                            <a:rPr lang="en-US" altLang="en-US" sz="140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𝐶</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i="1">
                                      <a:solidFill>
                                        <a:srgbClr val="000000"/>
                                      </a:solidFill>
                                      <a:latin typeface="Cambria Math" panose="02040503050406030204" pitchFamily="18" charset="0"/>
                                    </a:rPr>
                                    <m:t>𝐸</m:t>
                                  </m:r>
                                </m:sub>
                              </m:sSub>
                              <m:r>
                                <a:rPr lang="en-US" sz="1400" b="0" i="1" smtClean="0">
                                  <a:solidFill>
                                    <a:srgbClr val="000000"/>
                                  </a:solidFill>
                                  <a:latin typeface="Cambria Math" panose="02040503050406030204" pitchFamily="18" charset="0"/>
                                </a:rPr>
                                <m:t>)</m:t>
                              </m:r>
                            </m:e>
                            <m:sub/>
                          </m:sSub>
                        </m:den>
                      </m:f>
                    </m:oMath>
                  </m:oMathPara>
                </a14:m>
                <a:endParaRPr lang="en-US" sz="1400" dirty="0"/>
              </a:p>
            </p:txBody>
          </p:sp>
        </mc:Choice>
        <mc:Fallback xmlns="">
          <p:sp>
            <p:nvSpPr>
              <p:cNvPr id="14" name="TextBox 13">
                <a:extLst>
                  <a:ext uri="{FF2B5EF4-FFF2-40B4-BE49-F238E27FC236}">
                    <a16:creationId xmlns:a16="http://schemas.microsoft.com/office/drawing/2014/main" id="{7F7BB92B-F7BF-4890-8452-74E8610A2629}"/>
                  </a:ext>
                </a:extLst>
              </p:cNvPr>
              <p:cNvSpPr txBox="1">
                <a:spLocks noRot="1" noChangeAspect="1" noMove="1" noResize="1" noEditPoints="1" noAdjustHandles="1" noChangeArrowheads="1" noChangeShapeType="1" noTextEdit="1"/>
              </p:cNvSpPr>
              <p:nvPr/>
            </p:nvSpPr>
            <p:spPr>
              <a:xfrm>
                <a:off x="921455" y="4280976"/>
                <a:ext cx="5257800" cy="540917"/>
              </a:xfrm>
              <a:prstGeom prst="rect">
                <a:avLst/>
              </a:prstGeom>
              <a:blipFill>
                <a:blip r:embed="rId8"/>
                <a:stretch>
                  <a:fillRect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1104DC-FDC9-4B9A-B668-C2798AC42A0C}"/>
                  </a:ext>
                </a:extLst>
              </p:cNvPr>
              <p:cNvSpPr txBox="1"/>
              <p:nvPr/>
            </p:nvSpPr>
            <p:spPr>
              <a:xfrm>
                <a:off x="1260058" y="5169309"/>
                <a:ext cx="2919454" cy="369332"/>
              </a:xfrm>
              <a:prstGeom prst="rect">
                <a:avLst/>
              </a:prstGeom>
              <a:noFill/>
            </p:spPr>
            <p:txBody>
              <a:bodyPr wrap="none" rtlCol="0">
                <a:spAutoFit/>
              </a:bodyPr>
              <a:lstStyle/>
              <a:p>
                <a:r>
                  <a:rPr lang="en-US" dirty="0"/>
                  <a:t>If we consider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𝐵</m:t>
                        </m:r>
                      </m:sub>
                    </m:sSub>
                    <m:r>
                      <a:rPr lang="en-US" sz="1400" i="1" smtClean="0">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𝐸</m:t>
                        </m:r>
                      </m:sub>
                    </m:sSub>
                  </m:oMath>
                </a14:m>
                <a:r>
                  <a:rPr lang="en-US" sz="1400" dirty="0"/>
                  <a:t>,  </a:t>
                </a:r>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=1</m:t>
                    </m:r>
                  </m:oMath>
                </a14:m>
                <a:r>
                  <a:rPr lang="en-US" sz="1400" dirty="0"/>
                  <a:t> </a:t>
                </a:r>
              </a:p>
            </p:txBody>
          </p:sp>
        </mc:Choice>
        <mc:Fallback xmlns="">
          <p:sp>
            <p:nvSpPr>
              <p:cNvPr id="16" name="TextBox 15">
                <a:extLst>
                  <a:ext uri="{FF2B5EF4-FFF2-40B4-BE49-F238E27FC236}">
                    <a16:creationId xmlns:a16="http://schemas.microsoft.com/office/drawing/2014/main" id="{021104DC-FDC9-4B9A-B668-C2798AC42A0C}"/>
                  </a:ext>
                </a:extLst>
              </p:cNvPr>
              <p:cNvSpPr txBox="1">
                <a:spLocks noRot="1" noChangeAspect="1" noMove="1" noResize="1" noEditPoints="1" noAdjustHandles="1" noChangeArrowheads="1" noChangeShapeType="1" noTextEdit="1"/>
              </p:cNvSpPr>
              <p:nvPr/>
            </p:nvSpPr>
            <p:spPr>
              <a:xfrm>
                <a:off x="1260058" y="5169309"/>
                <a:ext cx="2919454" cy="369332"/>
              </a:xfrm>
              <a:prstGeom prst="rect">
                <a:avLst/>
              </a:prstGeom>
              <a:blipFill>
                <a:blip r:embed="rId9"/>
                <a:stretch>
                  <a:fillRect l="-1879" t="-9836" b="-2459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1A46DBD-096B-4838-9BF8-DA8CA846FFC9}"/>
              </a:ext>
            </a:extLst>
          </p:cNvPr>
          <p:cNvSpPr txBox="1"/>
          <p:nvPr/>
        </p:nvSpPr>
        <p:spPr>
          <a:xfrm>
            <a:off x="1185271" y="5798144"/>
            <a:ext cx="755656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circuit achieves good stability of dc operating point against changes in β. </a:t>
            </a:r>
          </a:p>
        </p:txBody>
      </p:sp>
    </p:spTree>
    <p:extLst>
      <p:ext uri="{BB962C8B-B14F-4D97-AF65-F5344CB8AC3E}">
        <p14:creationId xmlns:p14="http://schemas.microsoft.com/office/powerpoint/2010/main" val="284005739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FE3C000B-41CA-4D3E-B2EB-766EAE4DAC6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rgbClr val="FFFF00"/>
                </a:solidFill>
                <a:latin typeface="Times New Roman" panose="02020603050405020304" pitchFamily="18" charset="0"/>
              </a:defRPr>
            </a:lvl1pPr>
            <a:lvl2pPr marL="742950" indent="-285750" eaLnBrk="0" hangingPunct="0">
              <a:defRPr>
                <a:solidFill>
                  <a:srgbClr val="FFFF00"/>
                </a:solidFill>
                <a:latin typeface="Times New Roman" panose="02020603050405020304" pitchFamily="18" charset="0"/>
              </a:defRPr>
            </a:lvl2pPr>
            <a:lvl3pPr marL="1143000" indent="-228600" eaLnBrk="0" hangingPunct="0">
              <a:defRPr>
                <a:solidFill>
                  <a:srgbClr val="FFFF00"/>
                </a:solidFill>
                <a:latin typeface="Times New Roman" panose="02020603050405020304" pitchFamily="18" charset="0"/>
              </a:defRPr>
            </a:lvl3pPr>
            <a:lvl4pPr marL="1600200" indent="-228600" eaLnBrk="0" hangingPunct="0">
              <a:defRPr>
                <a:solidFill>
                  <a:srgbClr val="FFFF00"/>
                </a:solidFill>
                <a:latin typeface="Times New Roman" panose="02020603050405020304" pitchFamily="18" charset="0"/>
              </a:defRPr>
            </a:lvl4pPr>
            <a:lvl5pPr marL="2057400" indent="-228600" eaLnBrk="0" hangingPunct="0">
              <a:defRPr>
                <a:solidFill>
                  <a:srgbClr val="FFFF00"/>
                </a:solidFill>
                <a:latin typeface="Times New Roman" panose="02020603050405020304" pitchFamily="18" charset="0"/>
              </a:defRPr>
            </a:lvl5pPr>
            <a:lvl6pPr marL="2514600" indent="-228600" eaLnBrk="0" fontAlgn="base" hangingPunct="0">
              <a:spcBef>
                <a:spcPct val="50000"/>
              </a:spcBef>
              <a:spcAft>
                <a:spcPct val="0"/>
              </a:spcAft>
              <a:buChar char="•"/>
              <a:defRPr>
                <a:solidFill>
                  <a:srgbClr val="FFFF00"/>
                </a:solidFill>
                <a:latin typeface="Times New Roman" panose="02020603050405020304" pitchFamily="18" charset="0"/>
              </a:defRPr>
            </a:lvl6pPr>
            <a:lvl7pPr marL="2971800" indent="-228600" eaLnBrk="0" fontAlgn="base" hangingPunct="0">
              <a:spcBef>
                <a:spcPct val="50000"/>
              </a:spcBef>
              <a:spcAft>
                <a:spcPct val="0"/>
              </a:spcAft>
              <a:buChar char="•"/>
              <a:defRPr>
                <a:solidFill>
                  <a:srgbClr val="FFFF00"/>
                </a:solidFill>
                <a:latin typeface="Times New Roman" panose="02020603050405020304" pitchFamily="18" charset="0"/>
              </a:defRPr>
            </a:lvl7pPr>
            <a:lvl8pPr marL="3429000" indent="-228600" eaLnBrk="0" fontAlgn="base" hangingPunct="0">
              <a:spcBef>
                <a:spcPct val="50000"/>
              </a:spcBef>
              <a:spcAft>
                <a:spcPct val="0"/>
              </a:spcAft>
              <a:buChar char="•"/>
              <a:defRPr>
                <a:solidFill>
                  <a:srgbClr val="FFFF00"/>
                </a:solidFill>
                <a:latin typeface="Times New Roman" panose="02020603050405020304" pitchFamily="18" charset="0"/>
              </a:defRPr>
            </a:lvl8pPr>
            <a:lvl9pPr marL="3886200" indent="-228600" eaLnBrk="0" fontAlgn="base" hangingPunct="0">
              <a:spcBef>
                <a:spcPct val="50000"/>
              </a:spcBef>
              <a:spcAft>
                <a:spcPct val="0"/>
              </a:spcAft>
              <a:buChar char="•"/>
              <a:defRPr>
                <a:solidFill>
                  <a:srgbClr val="FFFF00"/>
                </a:solidFill>
                <a:latin typeface="Times New Roman" panose="02020603050405020304" pitchFamily="18" charset="0"/>
              </a:defRPr>
            </a:lvl9pPr>
          </a:lstStyle>
          <a:p>
            <a:pPr eaLnBrk="1" hangingPunct="1"/>
            <a:r>
              <a:rPr lang="en-US" altLang="en-US">
                <a:solidFill>
                  <a:schemeClr val="bg1"/>
                </a:solidFill>
                <a:latin typeface="Batang" panose="02030600000101010101" pitchFamily="18" charset="-127"/>
              </a:rPr>
              <a:t>Department of Electronics and Communication Engineering,  School Of Engineering,                 Manipal University, jaipur</a:t>
            </a:r>
          </a:p>
        </p:txBody>
      </p:sp>
      <mc:AlternateContent xmlns:mc="http://schemas.openxmlformats.org/markup-compatibility/2006" xmlns:a14="http://schemas.microsoft.com/office/drawing/2010/main">
        <mc:Choice Requires="a14">
          <p:sp>
            <p:nvSpPr>
              <p:cNvPr id="5124" name="Rectangle 3">
                <a:extLst>
                  <a:ext uri="{FF2B5EF4-FFF2-40B4-BE49-F238E27FC236}">
                    <a16:creationId xmlns:a16="http://schemas.microsoft.com/office/drawing/2014/main" id="{E703BC42-46B1-4DF4-B0AB-0DAD52754344}"/>
                  </a:ext>
                </a:extLst>
              </p:cNvPr>
              <p:cNvSpPr>
                <a:spLocks noGrp="1" noChangeArrowheads="1"/>
              </p:cNvSpPr>
              <p:nvPr>
                <p:ph type="body" idx="1"/>
              </p:nvPr>
            </p:nvSpPr>
            <p:spPr bwMode="auto">
              <a:xfrm>
                <a:off x="914400" y="1333500"/>
                <a:ext cx="7487356" cy="4525963"/>
              </a:xfrm>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eaLnBrk="1" hangingPunct="1"/>
                <a:r>
                  <a:rPr lang="en-US" altLang="en-US" sz="2000" dirty="0">
                    <a:latin typeface="Times New Roman" panose="02020603050405020304" pitchFamily="18" charset="0"/>
                  </a:rPr>
                  <a:t>Pros and Cons of Emitter Stabilized Circuit:</a:t>
                </a:r>
              </a:p>
              <a:p>
                <a:pPr lvl="1" eaLnBrk="1" hangingPunct="1">
                  <a:buFont typeface="Wingdings" panose="05000000000000000000" pitchFamily="2" charset="2"/>
                  <a:buChar char="Ø"/>
                </a:pPr>
                <a:r>
                  <a:rPr lang="en-US" altLang="en-US" sz="2000" b="1" dirty="0">
                    <a:latin typeface="Times New Roman" panose="02020603050405020304" pitchFamily="18" charset="0"/>
                  </a:rPr>
                  <a:t>Pros:</a:t>
                </a:r>
                <a:r>
                  <a:rPr lang="en-US" altLang="en-US" sz="2000" dirty="0">
                    <a:latin typeface="Times New Roman" panose="02020603050405020304" pitchFamily="18" charset="0"/>
                  </a:rPr>
                  <a:t>	</a:t>
                </a:r>
              </a:p>
              <a:p>
                <a:pPr marL="1785937" lvl="4" indent="-457200">
                  <a:buFont typeface="+mj-lt"/>
                  <a:buAutoNum type="arabicPeriod"/>
                </a:pPr>
                <a:r>
                  <a:rPr lang="en-US" altLang="en-US" sz="2000" dirty="0">
                    <a:latin typeface="Times New Roman" panose="02020603050405020304" pitchFamily="18" charset="0"/>
                  </a:rPr>
                  <a:t>Operating point is almost independent of β variation.</a:t>
                </a:r>
              </a:p>
              <a:p>
                <a:pPr marL="1785937" lvl="4" indent="-457200">
                  <a:buFont typeface="+mj-lt"/>
                  <a:buAutoNum type="arabicPeriod"/>
                </a:pPr>
                <a:r>
                  <a:rPr lang="en-US" altLang="en-US" sz="2000" dirty="0">
                    <a:latin typeface="Times New Roman" panose="02020603050405020304" pitchFamily="18" charset="0"/>
                  </a:rPr>
                  <a:t>Operating point stabilized against shift in temperature.. </a:t>
                </a:r>
              </a:p>
              <a:p>
                <a:pPr lvl="1" eaLnBrk="1" hangingPunct="1">
                  <a:buFont typeface="Wingdings" panose="05000000000000000000" pitchFamily="2" charset="2"/>
                  <a:buChar char="Ø"/>
                </a:pPr>
                <a:r>
                  <a:rPr lang="en-US" altLang="en-US" sz="2000" b="1" dirty="0">
                    <a:latin typeface="Times New Roman" panose="02020603050405020304" pitchFamily="18" charset="0"/>
                  </a:rPr>
                  <a:t>Cons:</a:t>
                </a:r>
                <a:r>
                  <a:rPr lang="en-US" altLang="en-US" sz="2000" dirty="0">
                    <a:latin typeface="Times New Roman" panose="02020603050405020304" pitchFamily="18" charset="0"/>
                  </a:rPr>
                  <a:t>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As β-value is fixed for a given transistor, this relation can be satisfied either by keeping R</a:t>
                </a:r>
                <a:r>
                  <a:rPr lang="en-US" sz="2000" baseline="-25000" dirty="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fairly large</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𝑅</m:t>
                        </m:r>
                      </m:e>
                      <m:sub>
                        <m:r>
                          <a:rPr lang="en-US" sz="2000" b="0" i="1" smtClean="0">
                            <a:latin typeface="Cambria Math" panose="02040503050406030204" pitchFamily="18" charset="0"/>
                            <a:cs typeface="Times New Roman" panose="02020603050405020304" pitchFamily="18" charset="0"/>
                          </a:rPr>
                          <m:t>𝐵</m:t>
                        </m:r>
                      </m:sub>
                    </m:sSub>
                  </m:oMath>
                </a14:m>
                <a:r>
                  <a:rPr lang="en-US" sz="2000" dirty="0">
                    <a:latin typeface="Times New Roman" panose="02020603050405020304" pitchFamily="18" charset="0"/>
                    <a:cs typeface="Times New Roman" panose="02020603050405020304" pitchFamily="18" charset="0"/>
                  </a:rPr>
                  <a:t> is Small, circuit will draw more current from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𝑐𝑐</m:t>
                        </m:r>
                      </m:sub>
                    </m:sSub>
                  </m:oMath>
                </a14:m>
                <a:r>
                  <a:rPr lang="en-US" sz="2000" dirty="0">
                    <a:latin typeface="Times New Roman" panose="02020603050405020304" pitchFamily="18" charset="0"/>
                    <a:cs typeface="Times New Roman" panose="02020603050405020304" pitchFamily="18" charset="0"/>
                  </a:rPr>
                  <a:t>, which reduce the battery life. </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If R</a:t>
                </a:r>
                <a:r>
                  <a:rPr lang="en-US" sz="2000" baseline="-2500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 is of large value, high V</a:t>
                </a:r>
                <a:r>
                  <a:rPr lang="en-US" sz="2000" baseline="-25000" dirty="0">
                    <a:latin typeface="Times New Roman" panose="02020603050405020304" pitchFamily="18" charset="0"/>
                    <a:cs typeface="Times New Roman" panose="02020603050405020304" pitchFamily="18" charset="0"/>
                  </a:rPr>
                  <a:t>CC</a:t>
                </a:r>
                <a:r>
                  <a:rPr lang="en-US" sz="2000" dirty="0">
                    <a:latin typeface="Times New Roman" panose="02020603050405020304" pitchFamily="18" charset="0"/>
                    <a:cs typeface="Times New Roman" panose="02020603050405020304" pitchFamily="18" charset="0"/>
                  </a:rPr>
                  <a:t> is necessary.</a:t>
                </a:r>
              </a:p>
              <a:p>
                <a:pPr marL="1785937" lvl="4" indent="-457200" algn="just">
                  <a:buFont typeface="+mj-lt"/>
                  <a:buAutoNum type="arabicPeriod"/>
                </a:pPr>
                <a:r>
                  <a:rPr lang="en-US" sz="2000" dirty="0">
                    <a:latin typeface="Times New Roman" panose="02020603050405020304" pitchFamily="18" charset="0"/>
                    <a:cs typeface="Times New Roman" panose="02020603050405020304" pitchFamily="18" charset="0"/>
                  </a:rPr>
                  <a:t>This increases cost as well as precautions necessary while handling.</a:t>
                </a:r>
              </a:p>
            </p:txBody>
          </p:sp>
        </mc:Choice>
        <mc:Fallback xmlns="">
          <p:sp>
            <p:nvSpPr>
              <p:cNvPr id="5124" name="Rectangle 3">
                <a:extLst>
                  <a:ext uri="{FF2B5EF4-FFF2-40B4-BE49-F238E27FC236}">
                    <a16:creationId xmlns:a16="http://schemas.microsoft.com/office/drawing/2014/main" id="{E703BC42-46B1-4DF4-B0AB-0DAD52754344}"/>
                  </a:ext>
                </a:extLst>
              </p:cNvPr>
              <p:cNvSpPr>
                <a:spLocks noGrp="1" noRot="1" noChangeAspect="1" noMove="1" noResize="1" noEditPoints="1" noAdjustHandles="1" noChangeArrowheads="1" noChangeShapeType="1" noTextEdit="1"/>
              </p:cNvSpPr>
              <p:nvPr>
                <p:ph type="body" idx="1"/>
              </p:nvPr>
            </p:nvSpPr>
            <p:spPr bwMode="auto">
              <a:xfrm>
                <a:off x="914400" y="1333500"/>
                <a:ext cx="7487356" cy="4525963"/>
              </a:xfrm>
              <a:blipFill>
                <a:blip r:embed="rId3"/>
                <a:stretch>
                  <a:fillRect l="-733" t="-1482" r="-814"/>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Text Box 11">
            <a:extLst>
              <a:ext uri="{FF2B5EF4-FFF2-40B4-BE49-F238E27FC236}">
                <a16:creationId xmlns:a16="http://schemas.microsoft.com/office/drawing/2014/main" id="{4FBF4A6C-17D8-4B8B-B66F-5AF192DE4647}"/>
              </a:ext>
            </a:extLst>
          </p:cNvPr>
          <p:cNvSpPr txBox="1">
            <a:spLocks noChangeArrowheads="1"/>
          </p:cNvSpPr>
          <p:nvPr/>
        </p:nvSpPr>
        <p:spPr bwMode="auto">
          <a:xfrm>
            <a:off x="390878" y="352954"/>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Collector Feedback Configuration</a:t>
            </a:r>
          </a:p>
        </p:txBody>
      </p:sp>
    </p:spTree>
    <p:extLst>
      <p:ext uri="{BB962C8B-B14F-4D97-AF65-F5344CB8AC3E}">
        <p14:creationId xmlns:p14="http://schemas.microsoft.com/office/powerpoint/2010/main" val="42794093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5">
            <a:extLst>
              <a:ext uri="{FF2B5EF4-FFF2-40B4-BE49-F238E27FC236}">
                <a16:creationId xmlns:a16="http://schemas.microsoft.com/office/drawing/2014/main" id="{2D508BDD-9F10-45FF-9D40-CA91845AF3DE}"/>
              </a:ext>
            </a:extLst>
          </p:cNvPr>
          <p:cNvSpPr txBox="1">
            <a:spLocks noChangeArrowheads="1"/>
          </p:cNvSpPr>
          <p:nvPr/>
        </p:nvSpPr>
        <p:spPr bwMode="auto">
          <a:xfrm>
            <a:off x="457200" y="457200"/>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effectLst>
                  <a:outerShdw blurRad="38100" dist="38100" dir="2700000" algn="tl">
                    <a:srgbClr val="C0C0C0"/>
                  </a:outerShdw>
                </a:effectLst>
                <a:latin typeface="Times New Roman" pitchFamily="18" charset="0"/>
                <a:cs typeface="+mn-cs"/>
              </a:rPr>
              <a:t>Base-Emitter Bias Analysis</a:t>
            </a:r>
            <a:r>
              <a:rPr lang="en-US" sz="3200" dirty="0">
                <a:solidFill>
                  <a:srgbClr val="FFC000"/>
                </a:solidFill>
                <a:latin typeface="Times New Roman" pitchFamily="18" charset="0"/>
                <a:cs typeface="+mn-cs"/>
              </a:rPr>
              <a:t> </a:t>
            </a:r>
            <a:endParaRPr lang="en-US" sz="3200" b="1" dirty="0">
              <a:solidFill>
                <a:srgbClr val="FFC000"/>
              </a:solidFill>
              <a:effectLst>
                <a:outerShdw blurRad="38100" dist="38100" dir="2700000" algn="tl">
                  <a:srgbClr val="C0C0C0"/>
                </a:outerShdw>
              </a:effectLst>
              <a:latin typeface="Times New Roman" pitchFamily="18" charset="0"/>
              <a:cs typeface="+mn-cs"/>
            </a:endParaRPr>
          </a:p>
        </p:txBody>
      </p:sp>
      <p:grpSp>
        <p:nvGrpSpPr>
          <p:cNvPr id="38915" name="Group 10">
            <a:extLst>
              <a:ext uri="{FF2B5EF4-FFF2-40B4-BE49-F238E27FC236}">
                <a16:creationId xmlns:a16="http://schemas.microsoft.com/office/drawing/2014/main" id="{4DE4F65B-2791-4947-A710-572842DA72A1}"/>
              </a:ext>
            </a:extLst>
          </p:cNvPr>
          <p:cNvGrpSpPr>
            <a:grpSpLocks/>
          </p:cNvGrpSpPr>
          <p:nvPr/>
        </p:nvGrpSpPr>
        <p:grpSpPr bwMode="auto">
          <a:xfrm>
            <a:off x="838200" y="1447800"/>
            <a:ext cx="3429000" cy="1057275"/>
            <a:chOff x="384" y="1152"/>
            <a:chExt cx="2160" cy="666"/>
          </a:xfrm>
        </p:grpSpPr>
        <p:sp>
          <p:nvSpPr>
            <p:cNvPr id="25611" name="Text Box 11">
              <a:extLst>
                <a:ext uri="{FF2B5EF4-FFF2-40B4-BE49-F238E27FC236}">
                  <a16:creationId xmlns:a16="http://schemas.microsoft.com/office/drawing/2014/main" id="{26C059BB-277F-4533-B4C2-F80B800336BE}"/>
                </a:ext>
              </a:extLst>
            </p:cNvPr>
            <p:cNvSpPr txBox="1">
              <a:spLocks noChangeArrowheads="1"/>
            </p:cNvSpPr>
            <p:nvPr/>
          </p:nvSpPr>
          <p:spPr bwMode="auto">
            <a:xfrm>
              <a:off x="384" y="1152"/>
              <a:ext cx="2160" cy="231"/>
            </a:xfrm>
            <a:prstGeom prst="rect">
              <a:avLst/>
            </a:prstGeom>
            <a:noFill/>
            <a:ln w="9525">
              <a:noFill/>
              <a:miter lim="800000"/>
              <a:headEnd/>
              <a:tailEnd/>
            </a:ln>
            <a:effectLst/>
          </p:spPr>
          <p:txBody>
            <a:bodyPr>
              <a:spAutoFit/>
            </a:bodyPr>
            <a:lstStyle/>
            <a:p>
              <a:pPr>
                <a:spcBef>
                  <a:spcPct val="50000"/>
                </a:spcBef>
                <a:defRPr/>
              </a:pPr>
              <a:r>
                <a:rPr lang="en-US" sz="1800" b="1" dirty="0">
                  <a:solidFill>
                    <a:schemeClr val="accent2"/>
                  </a:solidFill>
                  <a:latin typeface="Times New Roman" pitchFamily="18" charset="0"/>
                  <a:cs typeface="+mn-cs"/>
                </a:rPr>
                <a:t>Transistor Saturation Level</a:t>
              </a:r>
            </a:p>
          </p:txBody>
        </p:sp>
        <p:graphicFrame>
          <p:nvGraphicFramePr>
            <p:cNvPr id="38921" name="Object 12">
              <a:extLst>
                <a:ext uri="{FF2B5EF4-FFF2-40B4-BE49-F238E27FC236}">
                  <a16:creationId xmlns:a16="http://schemas.microsoft.com/office/drawing/2014/main" id="{63BC9045-5806-4B10-B43C-D8097F9AB798}"/>
                </a:ext>
              </a:extLst>
            </p:cNvPr>
            <p:cNvGraphicFramePr>
              <a:graphicFrameLocks noChangeAspect="1"/>
            </p:cNvGraphicFramePr>
            <p:nvPr/>
          </p:nvGraphicFramePr>
          <p:xfrm>
            <a:off x="864" y="1392"/>
            <a:ext cx="1662" cy="426"/>
          </p:xfrm>
          <a:graphic>
            <a:graphicData uri="http://schemas.openxmlformats.org/presentationml/2006/ole">
              <mc:AlternateContent xmlns:mc="http://schemas.openxmlformats.org/markup-compatibility/2006">
                <mc:Choice xmlns:v="urn:schemas-microsoft-com:vml" Requires="v">
                  <p:oleObj name="Equation" r:id="rId3" imgW="1726451" imgH="444307" progId="Equation.3">
                    <p:embed/>
                  </p:oleObj>
                </mc:Choice>
                <mc:Fallback>
                  <p:oleObj name="Equation" r:id="rId3" imgW="1726451" imgH="444307" progId="Equation.3">
                    <p:embed/>
                    <p:pic>
                      <p:nvPicPr>
                        <p:cNvPr id="38921" name="Object 12">
                          <a:extLst>
                            <a:ext uri="{FF2B5EF4-FFF2-40B4-BE49-F238E27FC236}">
                              <a16:creationId xmlns:a16="http://schemas.microsoft.com/office/drawing/2014/main" id="{63BC9045-5806-4B10-B43C-D8097F9AB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392"/>
                          <a:ext cx="1662"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8916" name="Group 13">
            <a:extLst>
              <a:ext uri="{FF2B5EF4-FFF2-40B4-BE49-F238E27FC236}">
                <a16:creationId xmlns:a16="http://schemas.microsoft.com/office/drawing/2014/main" id="{A8CCF107-1EC0-45F4-A3CE-DF836CDFFA1D}"/>
              </a:ext>
            </a:extLst>
          </p:cNvPr>
          <p:cNvGrpSpPr>
            <a:grpSpLocks/>
          </p:cNvGrpSpPr>
          <p:nvPr/>
        </p:nvGrpSpPr>
        <p:grpSpPr bwMode="auto">
          <a:xfrm>
            <a:off x="838200" y="3048000"/>
            <a:ext cx="5400675" cy="2008188"/>
            <a:chOff x="432" y="2016"/>
            <a:chExt cx="3402" cy="1265"/>
          </a:xfrm>
        </p:grpSpPr>
        <p:sp>
          <p:nvSpPr>
            <p:cNvPr id="25614" name="Text Box 14">
              <a:extLst>
                <a:ext uri="{FF2B5EF4-FFF2-40B4-BE49-F238E27FC236}">
                  <a16:creationId xmlns:a16="http://schemas.microsoft.com/office/drawing/2014/main" id="{A98E541C-512C-4100-BCDB-622D5759FFDB}"/>
                </a:ext>
              </a:extLst>
            </p:cNvPr>
            <p:cNvSpPr txBox="1">
              <a:spLocks noChangeArrowheads="1"/>
            </p:cNvSpPr>
            <p:nvPr/>
          </p:nvSpPr>
          <p:spPr bwMode="auto">
            <a:xfrm>
              <a:off x="432" y="2016"/>
              <a:ext cx="3312" cy="491"/>
            </a:xfrm>
            <a:prstGeom prst="rect">
              <a:avLst/>
            </a:prstGeom>
            <a:noFill/>
            <a:ln w="9525">
              <a:noFill/>
              <a:miter lim="800000"/>
              <a:headEnd/>
              <a:tailEnd/>
            </a:ln>
            <a:effectLst/>
          </p:spPr>
          <p:txBody>
            <a:bodyPr>
              <a:spAutoFit/>
            </a:bodyPr>
            <a:lstStyle/>
            <a:p>
              <a:pPr>
                <a:spcBef>
                  <a:spcPct val="50000"/>
                </a:spcBef>
                <a:defRPr/>
              </a:pPr>
              <a:r>
                <a:rPr lang="en-US" sz="1800" b="1" dirty="0">
                  <a:solidFill>
                    <a:schemeClr val="accent2"/>
                  </a:solidFill>
                  <a:latin typeface="Times New Roman" pitchFamily="18" charset="0"/>
                  <a:cs typeface="+mn-cs"/>
                </a:rPr>
                <a:t>Load Line Analysis</a:t>
              </a:r>
            </a:p>
            <a:p>
              <a:pPr lvl="1">
                <a:spcBef>
                  <a:spcPct val="50000"/>
                </a:spcBef>
                <a:defRPr/>
              </a:pPr>
              <a:r>
                <a:rPr lang="en-US" sz="1800" b="1" dirty="0">
                  <a:solidFill>
                    <a:schemeClr val="accent2"/>
                  </a:solidFill>
                  <a:latin typeface="Times New Roman" pitchFamily="18" charset="0"/>
                  <a:cs typeface="+mn-cs"/>
                </a:rPr>
                <a:t>Cutoff:			Saturation:</a:t>
              </a:r>
            </a:p>
          </p:txBody>
        </p:sp>
        <p:graphicFrame>
          <p:nvGraphicFramePr>
            <p:cNvPr id="38918" name="Object 15">
              <a:extLst>
                <a:ext uri="{FF2B5EF4-FFF2-40B4-BE49-F238E27FC236}">
                  <a16:creationId xmlns:a16="http://schemas.microsoft.com/office/drawing/2014/main" id="{F956237A-E7E2-4053-9D12-6FEF7BBAEFA7}"/>
                </a:ext>
              </a:extLst>
            </p:cNvPr>
            <p:cNvGraphicFramePr>
              <a:graphicFrameLocks noChangeAspect="1"/>
            </p:cNvGraphicFramePr>
            <p:nvPr/>
          </p:nvGraphicFramePr>
          <p:xfrm>
            <a:off x="922" y="2640"/>
            <a:ext cx="692" cy="461"/>
          </p:xfrm>
          <a:graphic>
            <a:graphicData uri="http://schemas.openxmlformats.org/presentationml/2006/ole">
              <mc:AlternateContent xmlns:mc="http://schemas.openxmlformats.org/markup-compatibility/2006">
                <mc:Choice xmlns:v="urn:schemas-microsoft-com:vml" Requires="v">
                  <p:oleObj name="Equation" r:id="rId5" imgW="685800" imgH="457200" progId="Equation.3">
                    <p:embed/>
                  </p:oleObj>
                </mc:Choice>
                <mc:Fallback>
                  <p:oleObj name="Equation" r:id="rId5" imgW="685800" imgH="457200" progId="Equation.3">
                    <p:embed/>
                    <p:pic>
                      <p:nvPicPr>
                        <p:cNvPr id="38918" name="Object 15">
                          <a:extLst>
                            <a:ext uri="{FF2B5EF4-FFF2-40B4-BE49-F238E27FC236}">
                              <a16:creationId xmlns:a16="http://schemas.microsoft.com/office/drawing/2014/main" id="{F956237A-E7E2-4053-9D12-6FEF7BBAEF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 y="2640"/>
                          <a:ext cx="692"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9" name="Object 16">
              <a:extLst>
                <a:ext uri="{FF2B5EF4-FFF2-40B4-BE49-F238E27FC236}">
                  <a16:creationId xmlns:a16="http://schemas.microsoft.com/office/drawing/2014/main" id="{A0716C24-B648-4D2C-BF78-6C4F1373E621}"/>
                </a:ext>
              </a:extLst>
            </p:cNvPr>
            <p:cNvGraphicFramePr>
              <a:graphicFrameLocks noChangeAspect="1"/>
            </p:cNvGraphicFramePr>
            <p:nvPr/>
          </p:nvGraphicFramePr>
          <p:xfrm>
            <a:off x="2959" y="2567"/>
            <a:ext cx="875" cy="714"/>
          </p:xfrm>
          <a:graphic>
            <a:graphicData uri="http://schemas.openxmlformats.org/presentationml/2006/ole">
              <mc:AlternateContent xmlns:mc="http://schemas.openxmlformats.org/markup-compatibility/2006">
                <mc:Choice xmlns:v="urn:schemas-microsoft-com:vml" Requires="v">
                  <p:oleObj name="Equation" r:id="rId7" imgW="901700" imgH="736600" progId="Equation.3">
                    <p:embed/>
                  </p:oleObj>
                </mc:Choice>
                <mc:Fallback>
                  <p:oleObj name="Equation" r:id="rId7" imgW="901700" imgH="736600" progId="Equation.3">
                    <p:embed/>
                    <p:pic>
                      <p:nvPicPr>
                        <p:cNvPr id="38919" name="Object 16">
                          <a:extLst>
                            <a:ext uri="{FF2B5EF4-FFF2-40B4-BE49-F238E27FC236}">
                              <a16:creationId xmlns:a16="http://schemas.microsoft.com/office/drawing/2014/main" id="{A0716C24-B648-4D2C-BF78-6C4F1373E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9" y="2567"/>
                          <a:ext cx="875" cy="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مستطيل 1">
            <a:extLst>
              <a:ext uri="{FF2B5EF4-FFF2-40B4-BE49-F238E27FC236}">
                <a16:creationId xmlns:a16="http://schemas.microsoft.com/office/drawing/2014/main" id="{E42635DC-C52F-4C4C-93A8-3A0752632E0F}"/>
              </a:ext>
            </a:extLst>
          </p:cNvPr>
          <p:cNvSpPr>
            <a:spLocks noChangeArrowheads="1"/>
          </p:cNvSpPr>
          <p:nvPr/>
        </p:nvSpPr>
        <p:spPr bwMode="auto">
          <a:xfrm>
            <a:off x="603249" y="1688699"/>
            <a:ext cx="853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ar-JO" sz="2400" dirty="0">
                <a:latin typeface="Times New Roman" panose="02020603050405020304" pitchFamily="18" charset="0"/>
                <a:cs typeface="Times New Roman" panose="02020603050405020304" pitchFamily="18" charset="0"/>
              </a:rPr>
              <a:t>Determine the quiescent levels of I</a:t>
            </a:r>
            <a:r>
              <a:rPr lang="en-US" altLang="ar-JO" sz="1200" dirty="0">
                <a:latin typeface="Times New Roman" panose="02020603050405020304" pitchFamily="18" charset="0"/>
                <a:cs typeface="Times New Roman" panose="02020603050405020304" pitchFamily="18" charset="0"/>
              </a:rPr>
              <a:t>CQ</a:t>
            </a:r>
            <a:r>
              <a:rPr lang="en-US" altLang="ar-JO" sz="2400" dirty="0">
                <a:latin typeface="Times New Roman" panose="02020603050405020304" pitchFamily="18" charset="0"/>
                <a:cs typeface="Times New Roman" panose="02020603050405020304" pitchFamily="18" charset="0"/>
              </a:rPr>
              <a:t> and V</a:t>
            </a:r>
            <a:r>
              <a:rPr lang="en-US" altLang="ar-JO" sz="1200" dirty="0">
                <a:latin typeface="Times New Roman" panose="02020603050405020304" pitchFamily="18" charset="0"/>
                <a:cs typeface="Times New Roman" panose="02020603050405020304" pitchFamily="18" charset="0"/>
              </a:rPr>
              <a:t>CEQ</a:t>
            </a:r>
            <a:r>
              <a:rPr lang="en-US" altLang="ar-JO" sz="2400" dirty="0">
                <a:latin typeface="Times New Roman" panose="02020603050405020304" pitchFamily="18" charset="0"/>
                <a:cs typeface="Times New Roman" panose="02020603050405020304" pitchFamily="18" charset="0"/>
              </a:rPr>
              <a:t> for the network</a:t>
            </a:r>
            <a:endParaRPr lang="ar-JO" altLang="ar-JO" sz="2400" dirty="0">
              <a:latin typeface="Times New Roman" panose="02020603050405020304" pitchFamily="18" charset="0"/>
              <a:cs typeface="Times New Roman" panose="02020603050405020304" pitchFamily="18" charset="0"/>
            </a:endParaRPr>
          </a:p>
        </p:txBody>
      </p:sp>
      <p:sp>
        <p:nvSpPr>
          <p:cNvPr id="39939" name="مستطيل 2">
            <a:extLst>
              <a:ext uri="{FF2B5EF4-FFF2-40B4-BE49-F238E27FC236}">
                <a16:creationId xmlns:a16="http://schemas.microsoft.com/office/drawing/2014/main" id="{044DB95B-9B6C-4744-8BA1-36C81BC07A9F}"/>
              </a:ext>
            </a:extLst>
          </p:cNvPr>
          <p:cNvSpPr>
            <a:spLocks noChangeArrowheads="1"/>
          </p:cNvSpPr>
          <p:nvPr/>
        </p:nvSpPr>
        <p:spPr bwMode="auto">
          <a:xfrm>
            <a:off x="603249" y="105965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eaLnBrk="1" hangingPunct="1">
              <a:spcBef>
                <a:spcPct val="0"/>
              </a:spcBef>
              <a:buClrTx/>
              <a:buFontTx/>
              <a:buNone/>
            </a:pPr>
            <a:r>
              <a:rPr lang="en-US" altLang="ar-JO" sz="2400" b="1" dirty="0">
                <a:solidFill>
                  <a:srgbClr val="0070C0"/>
                </a:solidFill>
                <a:latin typeface="Times New Roman" panose="02020603050405020304" pitchFamily="18" charset="0"/>
                <a:cs typeface="Times New Roman" panose="02020603050405020304" pitchFamily="18" charset="0"/>
              </a:rPr>
              <a:t>EXAMPLE</a:t>
            </a:r>
            <a:endParaRPr lang="ar-JO" altLang="ar-JO" sz="2400" dirty="0">
              <a:solidFill>
                <a:srgbClr val="0070C0"/>
              </a:solidFill>
              <a:latin typeface="Times New Roman" panose="02020603050405020304" pitchFamily="18" charset="0"/>
              <a:cs typeface="Times New Roman" panose="02020603050405020304" pitchFamily="18" charset="0"/>
            </a:endParaRPr>
          </a:p>
        </p:txBody>
      </p:sp>
      <p:pic>
        <p:nvPicPr>
          <p:cNvPr id="39940" name="Picture 2">
            <a:extLst>
              <a:ext uri="{FF2B5EF4-FFF2-40B4-BE49-F238E27FC236}">
                <a16:creationId xmlns:a16="http://schemas.microsoft.com/office/drawing/2014/main" id="{B7F3900C-09F2-4F8D-B3A6-70C76406F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286000"/>
            <a:ext cx="43434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79" name="Picture 3">
            <a:extLst>
              <a:ext uri="{FF2B5EF4-FFF2-40B4-BE49-F238E27FC236}">
                <a16:creationId xmlns:a16="http://schemas.microsoft.com/office/drawing/2014/main" id="{7CEA9D13-E73E-4A81-9EB6-DC6355C7A4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7087" y="2214563"/>
            <a:ext cx="3000375"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4">
            <a:extLst>
              <a:ext uri="{FF2B5EF4-FFF2-40B4-BE49-F238E27FC236}">
                <a16:creationId xmlns:a16="http://schemas.microsoft.com/office/drawing/2014/main" id="{A2A6E1C1-19B1-4F0E-A053-1265B07D44E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6925" y="4227512"/>
            <a:ext cx="23622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a:extLst>
              <a:ext uri="{FF2B5EF4-FFF2-40B4-BE49-F238E27FC236}">
                <a16:creationId xmlns:a16="http://schemas.microsoft.com/office/drawing/2014/main" id="{628C9514-8523-4515-8B2C-E00FE094124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6925" y="4906168"/>
            <a:ext cx="35814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 calcmode="lin" valueType="num">
                                      <p:cBhvr additive="base">
                                        <p:cTn id="7" dur="500" fill="hold"/>
                                        <p:tgtEl>
                                          <p:spTgt spid="101379"/>
                                        </p:tgtEl>
                                        <p:attrNameLst>
                                          <p:attrName>ppt_x</p:attrName>
                                        </p:attrNameLst>
                                      </p:cBhvr>
                                      <p:tavLst>
                                        <p:tav tm="0">
                                          <p:val>
                                            <p:strVal val="#ppt_x"/>
                                          </p:val>
                                        </p:tav>
                                        <p:tav tm="100000">
                                          <p:val>
                                            <p:strVal val="#ppt_x"/>
                                          </p:val>
                                        </p:tav>
                                      </p:tavLst>
                                    </p:anim>
                                    <p:anim calcmode="lin" valueType="num">
                                      <p:cBhvr additive="base">
                                        <p:cTn id="8" dur="500" fill="hold"/>
                                        <p:tgtEl>
                                          <p:spTgt spid="1013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1380"/>
                                        </p:tgtEl>
                                        <p:attrNameLst>
                                          <p:attrName>style.visibility</p:attrName>
                                        </p:attrNameLst>
                                      </p:cBhvr>
                                      <p:to>
                                        <p:strVal val="visible"/>
                                      </p:to>
                                    </p:set>
                                    <p:anim calcmode="lin" valueType="num">
                                      <p:cBhvr additive="base">
                                        <p:cTn id="13" dur="500" fill="hold"/>
                                        <p:tgtEl>
                                          <p:spTgt spid="101380"/>
                                        </p:tgtEl>
                                        <p:attrNameLst>
                                          <p:attrName>ppt_x</p:attrName>
                                        </p:attrNameLst>
                                      </p:cBhvr>
                                      <p:tavLst>
                                        <p:tav tm="0">
                                          <p:val>
                                            <p:strVal val="#ppt_x"/>
                                          </p:val>
                                        </p:tav>
                                        <p:tav tm="100000">
                                          <p:val>
                                            <p:strVal val="#ppt_x"/>
                                          </p:val>
                                        </p:tav>
                                      </p:tavLst>
                                    </p:anim>
                                    <p:anim calcmode="lin" valueType="num">
                                      <p:cBhvr additive="base">
                                        <p:cTn id="14" dur="500" fill="hold"/>
                                        <p:tgtEl>
                                          <p:spTgt spid="10138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1381"/>
                                        </p:tgtEl>
                                        <p:attrNameLst>
                                          <p:attrName>style.visibility</p:attrName>
                                        </p:attrNameLst>
                                      </p:cBhvr>
                                      <p:to>
                                        <p:strVal val="visible"/>
                                      </p:to>
                                    </p:set>
                                    <p:anim calcmode="lin" valueType="num">
                                      <p:cBhvr additive="base">
                                        <p:cTn id="19" dur="500" fill="hold"/>
                                        <p:tgtEl>
                                          <p:spTgt spid="101381"/>
                                        </p:tgtEl>
                                        <p:attrNameLst>
                                          <p:attrName>ppt_x</p:attrName>
                                        </p:attrNameLst>
                                      </p:cBhvr>
                                      <p:tavLst>
                                        <p:tav tm="0">
                                          <p:val>
                                            <p:strVal val="#ppt_x"/>
                                          </p:val>
                                        </p:tav>
                                        <p:tav tm="100000">
                                          <p:val>
                                            <p:strVal val="#ppt_x"/>
                                          </p:val>
                                        </p:tav>
                                      </p:tavLst>
                                    </p:anim>
                                    <p:anim calcmode="lin" valueType="num">
                                      <p:cBhvr additive="base">
                                        <p:cTn id="20" dur="500" fill="hold"/>
                                        <p:tgtEl>
                                          <p:spTgt spid="101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a:extLst>
              <a:ext uri="{FF2B5EF4-FFF2-40B4-BE49-F238E27FC236}">
                <a16:creationId xmlns:a16="http://schemas.microsoft.com/office/drawing/2014/main" id="{E2B89F44-CFFA-4049-B2E2-9305A857C528}"/>
              </a:ext>
            </a:extLst>
          </p:cNvPr>
          <p:cNvSpPr txBox="1">
            <a:spLocks noChangeArrowheads="1"/>
          </p:cNvSpPr>
          <p:nvPr/>
        </p:nvSpPr>
        <p:spPr bwMode="auto">
          <a:xfrm>
            <a:off x="304800" y="258197"/>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latin typeface="Times New Roman" pitchFamily="18" charset="0"/>
                <a:cs typeface="+mn-cs"/>
              </a:rPr>
              <a:t>Design Operations</a:t>
            </a:r>
          </a:p>
        </p:txBody>
      </p:sp>
      <p:sp>
        <p:nvSpPr>
          <p:cNvPr id="26637" name="Text Box 13">
            <a:extLst>
              <a:ext uri="{FF2B5EF4-FFF2-40B4-BE49-F238E27FC236}">
                <a16:creationId xmlns:a16="http://schemas.microsoft.com/office/drawing/2014/main" id="{07EE0EA4-0A81-4858-B082-B673CAAE443F}"/>
              </a:ext>
            </a:extLst>
          </p:cNvPr>
          <p:cNvSpPr txBox="1">
            <a:spLocks noChangeArrowheads="1"/>
          </p:cNvSpPr>
          <p:nvPr/>
        </p:nvSpPr>
        <p:spPr bwMode="auto">
          <a:xfrm>
            <a:off x="762000" y="1067593"/>
            <a:ext cx="7620000" cy="646331"/>
          </a:xfrm>
          <a:prstGeom prst="rect">
            <a:avLst/>
          </a:prstGeom>
          <a:noFill/>
          <a:ln w="9525">
            <a:noFill/>
            <a:miter lim="800000"/>
            <a:headEnd/>
            <a:tailEnd/>
          </a:ln>
          <a:effectLst/>
        </p:spPr>
        <p:txBody>
          <a:bodyPr>
            <a:spAutoFit/>
          </a:bodyPr>
          <a:lstStyle/>
          <a:p>
            <a:pPr marL="285750" indent="-285750" eaLnBrk="0" hangingPunct="0">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Given the device characteristics of Fig. a , determine V</a:t>
            </a:r>
            <a:r>
              <a:rPr lang="en-US" baseline="-25000" dirty="0">
                <a:latin typeface="Times New Roman" panose="02020603050405020304" pitchFamily="18" charset="0"/>
                <a:cs typeface="Times New Roman" panose="02020603050405020304" pitchFamily="18" charset="0"/>
              </a:rPr>
              <a:t>CC</a:t>
            </a:r>
            <a:r>
              <a:rPr lang="en-US" dirty="0">
                <a:latin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and R</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for the fixed-bias configuration of Fig. b </a:t>
            </a:r>
            <a:endParaRPr lang="en-US" altLang="en-US"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ACED906-E14F-4BF6-A5F5-9B7A2DFB76E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664427" y="1721064"/>
            <a:ext cx="4048125" cy="2362200"/>
          </a:xfrm>
          <a:prstGeom prst="rect">
            <a:avLst/>
          </a:prstGeom>
        </p:spPr>
      </p:pic>
      <p:pic>
        <p:nvPicPr>
          <p:cNvPr id="5" name="Picture 4">
            <a:extLst>
              <a:ext uri="{FF2B5EF4-FFF2-40B4-BE49-F238E27FC236}">
                <a16:creationId xmlns:a16="http://schemas.microsoft.com/office/drawing/2014/main" id="{D28FC080-9EFF-4A7C-9F9A-A0CB7441BD2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21052" y="2019384"/>
            <a:ext cx="4143375" cy="1981200"/>
          </a:xfrm>
          <a:prstGeom prst="rect">
            <a:avLst/>
          </a:prstGeom>
        </p:spPr>
      </p:pic>
      <p:pic>
        <p:nvPicPr>
          <p:cNvPr id="7" name="Picture 6">
            <a:extLst>
              <a:ext uri="{FF2B5EF4-FFF2-40B4-BE49-F238E27FC236}">
                <a16:creationId xmlns:a16="http://schemas.microsoft.com/office/drawing/2014/main" id="{3C10B9C0-44AA-443D-969B-A5BA2101236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653426" y="3935349"/>
            <a:ext cx="4434608" cy="2664454"/>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a:extLst>
              <a:ext uri="{FF2B5EF4-FFF2-40B4-BE49-F238E27FC236}">
                <a16:creationId xmlns:a16="http://schemas.microsoft.com/office/drawing/2014/main" id="{E2B89F44-CFFA-4049-B2E2-9305A857C528}"/>
              </a:ext>
            </a:extLst>
          </p:cNvPr>
          <p:cNvSpPr txBox="1">
            <a:spLocks noChangeArrowheads="1"/>
          </p:cNvSpPr>
          <p:nvPr/>
        </p:nvSpPr>
        <p:spPr bwMode="auto">
          <a:xfrm>
            <a:off x="304800" y="258197"/>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latin typeface="Times New Roman" pitchFamily="18" charset="0"/>
                <a:cs typeface="+mn-cs"/>
              </a:rPr>
              <a:t>Design Operations</a:t>
            </a:r>
          </a:p>
        </p:txBody>
      </p:sp>
      <p:sp>
        <p:nvSpPr>
          <p:cNvPr id="26637" name="Text Box 13">
            <a:extLst>
              <a:ext uri="{FF2B5EF4-FFF2-40B4-BE49-F238E27FC236}">
                <a16:creationId xmlns:a16="http://schemas.microsoft.com/office/drawing/2014/main" id="{07EE0EA4-0A81-4858-B082-B673CAAE443F}"/>
              </a:ext>
            </a:extLst>
          </p:cNvPr>
          <p:cNvSpPr txBox="1">
            <a:spLocks noChangeArrowheads="1"/>
          </p:cNvSpPr>
          <p:nvPr/>
        </p:nvSpPr>
        <p:spPr bwMode="auto">
          <a:xfrm>
            <a:off x="729986" y="1016904"/>
            <a:ext cx="7810500" cy="646331"/>
          </a:xfrm>
          <a:prstGeom prst="rect">
            <a:avLst/>
          </a:prstGeom>
          <a:noFill/>
          <a:ln w="9525">
            <a:noFill/>
            <a:miter lim="800000"/>
            <a:headEnd/>
            <a:tailEnd/>
          </a:ln>
          <a:effectLst/>
        </p:spPr>
        <p:txBody>
          <a:bodyPr wrap="square">
            <a:spAutoFit/>
          </a:bodyPr>
          <a:lstStyle/>
          <a:p>
            <a:pPr marL="285750" indent="-285750" eaLnBrk="0" hangingPunct="0">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Given that I</a:t>
            </a:r>
            <a:r>
              <a:rPr lang="en-US" baseline="-25000" dirty="0">
                <a:latin typeface="Times New Roman" panose="02020603050405020304" pitchFamily="18" charset="0"/>
                <a:cs typeface="Times New Roman" panose="02020603050405020304" pitchFamily="18" charset="0"/>
              </a:rPr>
              <a:t>CQ</a:t>
            </a:r>
            <a:r>
              <a:rPr lang="en-US" dirty="0">
                <a:latin typeface="Times New Roman" panose="02020603050405020304" pitchFamily="18" charset="0"/>
                <a:cs typeface="Times New Roman" panose="02020603050405020304" pitchFamily="18" charset="0"/>
              </a:rPr>
              <a:t> = 2 mA and V</a:t>
            </a:r>
            <a:r>
              <a:rPr lang="en-US" baseline="-25000" dirty="0">
                <a:latin typeface="Times New Roman" panose="02020603050405020304" pitchFamily="18" charset="0"/>
                <a:cs typeface="Times New Roman" panose="02020603050405020304" pitchFamily="18" charset="0"/>
              </a:rPr>
              <a:t>CEQ</a:t>
            </a:r>
            <a:r>
              <a:rPr lang="en-US" dirty="0">
                <a:latin typeface="Times New Roman" panose="02020603050405020304" pitchFamily="18" charset="0"/>
                <a:cs typeface="Times New Roman" panose="02020603050405020304" pitchFamily="18" charset="0"/>
              </a:rPr>
              <a:t> = 10 V, determine R</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and R</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for the following network. </a:t>
            </a:r>
            <a:endParaRPr lang="en-US" altLang="en-US"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21227C-8B79-4A4C-A27D-51EC0C449AF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78236" y="1612547"/>
            <a:ext cx="3762375" cy="2562225"/>
          </a:xfrm>
          <a:prstGeom prst="rect">
            <a:avLst/>
          </a:prstGeom>
        </p:spPr>
      </p:pic>
      <p:pic>
        <p:nvPicPr>
          <p:cNvPr id="8" name="Picture 7">
            <a:extLst>
              <a:ext uri="{FF2B5EF4-FFF2-40B4-BE49-F238E27FC236}">
                <a16:creationId xmlns:a16="http://schemas.microsoft.com/office/drawing/2014/main" id="{FA5E4B1B-F923-47AD-822F-D06E69B015D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096610" y="1814070"/>
            <a:ext cx="3095625" cy="1200150"/>
          </a:xfrm>
          <a:prstGeom prst="rect">
            <a:avLst/>
          </a:prstGeom>
        </p:spPr>
      </p:pic>
      <p:pic>
        <p:nvPicPr>
          <p:cNvPr id="10" name="Picture 9">
            <a:extLst>
              <a:ext uri="{FF2B5EF4-FFF2-40B4-BE49-F238E27FC236}">
                <a16:creationId xmlns:a16="http://schemas.microsoft.com/office/drawing/2014/main" id="{D4F0D2BD-045E-447E-97E2-A4215B29941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571500" y="3106231"/>
            <a:ext cx="4676775" cy="2962275"/>
          </a:xfrm>
          <a:prstGeom prst="rect">
            <a:avLst/>
          </a:prstGeom>
        </p:spPr>
      </p:pic>
      <p:sp>
        <p:nvSpPr>
          <p:cNvPr id="14" name="TextBox 13">
            <a:extLst>
              <a:ext uri="{FF2B5EF4-FFF2-40B4-BE49-F238E27FC236}">
                <a16:creationId xmlns:a16="http://schemas.microsoft.com/office/drawing/2014/main" id="{AA3FDE03-14D1-40A1-B21A-264883DCB28E}"/>
              </a:ext>
            </a:extLst>
          </p:cNvPr>
          <p:cNvSpPr txBox="1"/>
          <p:nvPr/>
        </p:nvSpPr>
        <p:spPr>
          <a:xfrm>
            <a:off x="883620" y="5868414"/>
            <a:ext cx="7503231" cy="830997"/>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The nearest standard commercial values to R</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 are 82 k</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and 91 k</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 However, using the series combination of standard values of 82 k</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and 4.7 k</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86.7 k</a:t>
            </a:r>
            <a:r>
              <a:rPr lang="el-GR" sz="1600" dirty="0">
                <a:latin typeface="Times New Roman" panose="02020603050405020304" pitchFamily="18" charset="0"/>
                <a:cs typeface="Times New Roman" panose="02020603050405020304" pitchFamily="18" charset="0"/>
              </a:rPr>
              <a:t>Ω</a:t>
            </a:r>
            <a:r>
              <a:rPr lang="en-US" sz="1600" dirty="0">
                <a:latin typeface="Times New Roman" panose="02020603050405020304" pitchFamily="18" charset="0"/>
                <a:cs typeface="Times New Roman" panose="02020603050405020304" pitchFamily="18" charset="0"/>
              </a:rPr>
              <a:t> would result in a value very close to the design level. </a:t>
            </a:r>
          </a:p>
        </p:txBody>
      </p:sp>
    </p:spTree>
    <p:extLst>
      <p:ext uri="{BB962C8B-B14F-4D97-AF65-F5344CB8AC3E}">
        <p14:creationId xmlns:p14="http://schemas.microsoft.com/office/powerpoint/2010/main" val="304435461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a:extLst>
              <a:ext uri="{FF2B5EF4-FFF2-40B4-BE49-F238E27FC236}">
                <a16:creationId xmlns:a16="http://schemas.microsoft.com/office/drawing/2014/main" id="{E2B89F44-CFFA-4049-B2E2-9305A857C528}"/>
              </a:ext>
            </a:extLst>
          </p:cNvPr>
          <p:cNvSpPr txBox="1">
            <a:spLocks noChangeArrowheads="1"/>
          </p:cNvSpPr>
          <p:nvPr/>
        </p:nvSpPr>
        <p:spPr bwMode="auto">
          <a:xfrm>
            <a:off x="304800" y="258197"/>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latin typeface="Times New Roman" pitchFamily="18" charset="0"/>
                <a:cs typeface="+mn-cs"/>
              </a:rPr>
              <a:t>Design Operations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F38AE34-B25D-4A0E-A2B2-40F0C4F5B152}"/>
                  </a:ext>
                </a:extLst>
              </p:cNvPr>
              <p:cNvSpPr txBox="1"/>
              <p:nvPr/>
            </p:nvSpPr>
            <p:spPr>
              <a:xfrm>
                <a:off x="1333500" y="837635"/>
                <a:ext cx="7277100" cy="92333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emitter-bias configuration of the following figure has the following specifications: I</a:t>
                </a:r>
                <a:r>
                  <a:rPr lang="en-US" baseline="-25000" dirty="0">
                    <a:latin typeface="Times New Roman" panose="02020603050405020304" pitchFamily="18" charset="0"/>
                    <a:cs typeface="Times New Roman" panose="02020603050405020304" pitchFamily="18" charset="0"/>
                  </a:rPr>
                  <a:t>CQ</a:t>
                </a:r>
                <a:r>
                  <a:rPr lang="en-US" dirty="0">
                    <a:latin typeface="Times New Roman" panose="02020603050405020304" pitchFamily="18" charset="0"/>
                    <a:cs typeface="Times New Roman" panose="02020603050405020304" pitchFamily="18" charset="0"/>
                  </a:rPr>
                  <a:t> = 1/2Isat, </a:t>
                </a:r>
                <a:r>
                  <a:rPr lang="en-US" dirty="0" err="1">
                    <a:latin typeface="Times New Roman" panose="02020603050405020304" pitchFamily="18" charset="0"/>
                    <a:cs typeface="Times New Roman" panose="02020603050405020304" pitchFamily="18" charset="0"/>
                  </a:rPr>
                  <a:t>I</a:t>
                </a:r>
                <a:r>
                  <a:rPr lang="en-US" baseline="-25000" dirty="0" err="1">
                    <a:latin typeface="Times New Roman" panose="02020603050405020304" pitchFamily="18" charset="0"/>
                    <a:cs typeface="Times New Roman" panose="02020603050405020304" pitchFamily="18" charset="0"/>
                  </a:rPr>
                  <a:t>Csat</a:t>
                </a:r>
                <a:r>
                  <a:rPr lang="en-US" dirty="0">
                    <a:latin typeface="Times New Roman" panose="02020603050405020304" pitchFamily="18" charset="0"/>
                    <a:cs typeface="Times New Roman" panose="02020603050405020304" pitchFamily="18" charset="0"/>
                  </a:rPr>
                  <a:t> = 8 mA, V</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18 V,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r>
                      <a:rPr lang="en-US" b="0" i="1" dirty="0"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110. Determine R</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R</a:t>
                </a:r>
                <a:r>
                  <a:rPr lang="en-US" baseline="-25000" dirty="0">
                    <a:latin typeface="Times New Roman" panose="02020603050405020304" pitchFamily="18" charset="0"/>
                    <a:cs typeface="Times New Roman" panose="02020603050405020304" pitchFamily="18" charset="0"/>
                  </a:rPr>
                  <a:t>E </a:t>
                </a:r>
                <a:r>
                  <a:rPr lang="en-US" dirty="0">
                    <a:latin typeface="Times New Roman" panose="02020603050405020304" pitchFamily="18" charset="0"/>
                    <a:cs typeface="Times New Roman" panose="02020603050405020304" pitchFamily="18" charset="0"/>
                  </a:rPr>
                  <a:t>, and R</a:t>
                </a:r>
                <a:r>
                  <a:rPr lang="en-US" baseline="-25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t>
                </a:r>
              </a:p>
            </p:txBody>
          </p:sp>
        </mc:Choice>
        <mc:Fallback>
          <p:sp>
            <p:nvSpPr>
              <p:cNvPr id="9" name="TextBox 8">
                <a:extLst>
                  <a:ext uri="{FF2B5EF4-FFF2-40B4-BE49-F238E27FC236}">
                    <a16:creationId xmlns:a16="http://schemas.microsoft.com/office/drawing/2014/main" id="{8F38AE34-B25D-4A0E-A2B2-40F0C4F5B152}"/>
                  </a:ext>
                </a:extLst>
              </p:cNvPr>
              <p:cNvSpPr txBox="1">
                <a:spLocks noRot="1" noChangeAspect="1" noMove="1" noResize="1" noEditPoints="1" noAdjustHandles="1" noChangeArrowheads="1" noChangeShapeType="1" noTextEdit="1"/>
              </p:cNvSpPr>
              <p:nvPr/>
            </p:nvSpPr>
            <p:spPr>
              <a:xfrm>
                <a:off x="1333500" y="837635"/>
                <a:ext cx="7277100" cy="923330"/>
              </a:xfrm>
              <a:prstGeom prst="rect">
                <a:avLst/>
              </a:prstGeom>
              <a:blipFill>
                <a:blip r:embed="rId3"/>
                <a:stretch>
                  <a:fillRect l="-586" t="-3289" r="-670" b="-9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91FC35-BD27-4344-819A-B7F1A02DFDF6}"/>
              </a:ext>
            </a:extLst>
          </p:cNvPr>
          <p:cNvPicPr>
            <a:picLocks noChangeAspect="1"/>
          </p:cNvPicPr>
          <p:nvPr/>
        </p:nvPicPr>
        <p:blipFill>
          <a:blip r:embed="rId4"/>
          <a:stretch>
            <a:fillRect/>
          </a:stretch>
        </p:blipFill>
        <p:spPr>
          <a:xfrm>
            <a:off x="6096000" y="1812864"/>
            <a:ext cx="2066925" cy="2114550"/>
          </a:xfrm>
          <a:prstGeom prst="rect">
            <a:avLst/>
          </a:prstGeom>
        </p:spPr>
      </p:pic>
      <p:pic>
        <p:nvPicPr>
          <p:cNvPr id="7" name="Picture 6">
            <a:extLst>
              <a:ext uri="{FF2B5EF4-FFF2-40B4-BE49-F238E27FC236}">
                <a16:creationId xmlns:a16="http://schemas.microsoft.com/office/drawing/2014/main" id="{D4C8CE9C-C245-4536-BAF2-FD4CDF23318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524000" y="1760965"/>
            <a:ext cx="3048000" cy="2035970"/>
          </a:xfrm>
          <a:prstGeom prst="rect">
            <a:avLst/>
          </a:prstGeom>
        </p:spPr>
      </p:pic>
      <p:pic>
        <p:nvPicPr>
          <p:cNvPr id="12" name="Picture 11">
            <a:extLst>
              <a:ext uri="{FF2B5EF4-FFF2-40B4-BE49-F238E27FC236}">
                <a16:creationId xmlns:a16="http://schemas.microsoft.com/office/drawing/2014/main" id="{6DB719F9-C443-4D39-95FC-0ABB5BE0C95C}"/>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b="15246"/>
          <a:stretch/>
        </p:blipFill>
        <p:spPr>
          <a:xfrm>
            <a:off x="525071" y="3859127"/>
            <a:ext cx="5045858" cy="2818836"/>
          </a:xfrm>
          <a:prstGeom prst="rect">
            <a:avLst/>
          </a:prstGeom>
        </p:spPr>
      </p:pic>
    </p:spTree>
    <p:extLst>
      <p:ext uri="{BB962C8B-B14F-4D97-AF65-F5344CB8AC3E}">
        <p14:creationId xmlns:p14="http://schemas.microsoft.com/office/powerpoint/2010/main" val="37632397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a:extLst>
              <a:ext uri="{FF2B5EF4-FFF2-40B4-BE49-F238E27FC236}">
                <a16:creationId xmlns:a16="http://schemas.microsoft.com/office/drawing/2014/main" id="{E2B89F44-CFFA-4049-B2E2-9305A857C528}"/>
              </a:ext>
            </a:extLst>
          </p:cNvPr>
          <p:cNvSpPr txBox="1">
            <a:spLocks noChangeArrowheads="1"/>
          </p:cNvSpPr>
          <p:nvPr/>
        </p:nvSpPr>
        <p:spPr bwMode="auto">
          <a:xfrm>
            <a:off x="304800" y="258197"/>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latin typeface="Times New Roman" pitchFamily="18" charset="0"/>
                <a:cs typeface="+mn-cs"/>
              </a:rPr>
              <a:t>Design Operations</a:t>
            </a:r>
          </a:p>
        </p:txBody>
      </p:sp>
      <p:pic>
        <p:nvPicPr>
          <p:cNvPr id="15" name="Picture 14">
            <a:extLst>
              <a:ext uri="{FF2B5EF4-FFF2-40B4-BE49-F238E27FC236}">
                <a16:creationId xmlns:a16="http://schemas.microsoft.com/office/drawing/2014/main" id="{B73827B9-5C92-433A-8A34-427C028D06E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09700" y="1257300"/>
            <a:ext cx="5948630" cy="3248026"/>
          </a:xfrm>
          <a:prstGeom prst="rect">
            <a:avLst/>
          </a:prstGeom>
        </p:spPr>
      </p:pic>
    </p:spTree>
    <p:extLst>
      <p:ext uri="{BB962C8B-B14F-4D97-AF65-F5344CB8AC3E}">
        <p14:creationId xmlns:p14="http://schemas.microsoft.com/office/powerpoint/2010/main" val="1198061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a:extLst>
              <a:ext uri="{FF2B5EF4-FFF2-40B4-BE49-F238E27FC236}">
                <a16:creationId xmlns:a16="http://schemas.microsoft.com/office/drawing/2014/main" id="{E2B89F44-CFFA-4049-B2E2-9305A857C528}"/>
              </a:ext>
            </a:extLst>
          </p:cNvPr>
          <p:cNvSpPr txBox="1">
            <a:spLocks noChangeArrowheads="1"/>
          </p:cNvSpPr>
          <p:nvPr/>
        </p:nvSpPr>
        <p:spPr bwMode="auto">
          <a:xfrm>
            <a:off x="457200" y="457200"/>
            <a:ext cx="8534400" cy="579438"/>
          </a:xfrm>
          <a:prstGeom prst="rect">
            <a:avLst/>
          </a:prstGeom>
          <a:noFill/>
          <a:ln w="9525">
            <a:noFill/>
            <a:miter lim="800000"/>
            <a:headEnd/>
            <a:tailEnd/>
          </a:ln>
          <a:effectLst/>
        </p:spPr>
        <p:txBody>
          <a:bodyPr>
            <a:spAutoFit/>
          </a:bodyPr>
          <a:lstStyle/>
          <a:p>
            <a:pPr algn="ctr">
              <a:spcBef>
                <a:spcPct val="50000"/>
              </a:spcBef>
              <a:defRPr/>
            </a:pPr>
            <a:r>
              <a:rPr lang="en-US" sz="3200" b="1" dirty="0">
                <a:solidFill>
                  <a:srgbClr val="FFC000"/>
                </a:solidFill>
                <a:latin typeface="Times New Roman" pitchFamily="18" charset="0"/>
                <a:cs typeface="+mn-cs"/>
              </a:rPr>
              <a:t>Transistor Switching Networks</a:t>
            </a:r>
          </a:p>
        </p:txBody>
      </p:sp>
      <p:sp>
        <p:nvSpPr>
          <p:cNvPr id="26637" name="Text Box 13">
            <a:extLst>
              <a:ext uri="{FF2B5EF4-FFF2-40B4-BE49-F238E27FC236}">
                <a16:creationId xmlns:a16="http://schemas.microsoft.com/office/drawing/2014/main" id="{07EE0EA4-0A81-4858-B082-B673CAAE443F}"/>
              </a:ext>
            </a:extLst>
          </p:cNvPr>
          <p:cNvSpPr txBox="1">
            <a:spLocks noChangeArrowheads="1"/>
          </p:cNvSpPr>
          <p:nvPr/>
        </p:nvSpPr>
        <p:spPr bwMode="auto">
          <a:xfrm>
            <a:off x="990600" y="1182033"/>
            <a:ext cx="7810500" cy="707886"/>
          </a:xfrm>
          <a:prstGeom prst="rect">
            <a:avLst/>
          </a:prstGeom>
          <a:noFill/>
          <a:ln w="9525">
            <a:noFill/>
            <a:miter lim="800000"/>
            <a:headEnd/>
            <a:tailEnd/>
          </a:ln>
          <a:effectLst/>
        </p:spPr>
        <p:txBody>
          <a:bodyPr wrap="square">
            <a:spAutoFit/>
          </a:bodyPr>
          <a:lstStyle/>
          <a:p>
            <a:pPr marL="342900" indent="-342900" eaLnBrk="0" hangingPunct="0">
              <a:buFont typeface="Arial" panose="020B0604020202020204" pitchFamily="34" charset="0"/>
              <a:buChar char="•"/>
              <a:defRPr/>
            </a:pPr>
            <a:r>
              <a:rPr lang="en-US" altLang="en-US" sz="2000" b="1" dirty="0">
                <a:solidFill>
                  <a:schemeClr val="accent2"/>
                </a:solidFill>
                <a:latin typeface="Times New Roman" panose="02020603050405020304" pitchFamily="18" charset="0"/>
                <a:cs typeface="Times New Roman" panose="02020603050405020304" pitchFamily="18" charset="0"/>
              </a:rPr>
              <a:t>Transistors with only the DC source applied can be used as electronic switches.</a:t>
            </a:r>
          </a:p>
        </p:txBody>
      </p:sp>
      <p:pic>
        <p:nvPicPr>
          <p:cNvPr id="3" name="Picture 2">
            <a:extLst>
              <a:ext uri="{FF2B5EF4-FFF2-40B4-BE49-F238E27FC236}">
                <a16:creationId xmlns:a16="http://schemas.microsoft.com/office/drawing/2014/main" id="{6FE4C40D-3DF6-4A8A-8C8B-B27EC9128A0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33525" y="2305050"/>
            <a:ext cx="6381750" cy="2247900"/>
          </a:xfrm>
          <a:prstGeom prst="rect">
            <a:avLst/>
          </a:prstGeom>
        </p:spPr>
      </p:pic>
    </p:spTree>
    <p:extLst>
      <p:ext uri="{BB962C8B-B14F-4D97-AF65-F5344CB8AC3E}">
        <p14:creationId xmlns:p14="http://schemas.microsoft.com/office/powerpoint/2010/main" val="16573706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مستطيل 2">
            <a:extLst>
              <a:ext uri="{FF2B5EF4-FFF2-40B4-BE49-F238E27FC236}">
                <a16:creationId xmlns:a16="http://schemas.microsoft.com/office/drawing/2014/main" id="{5CDE9936-1921-4C8F-B637-3BE42D9C9E5E}"/>
              </a:ext>
            </a:extLst>
          </p:cNvPr>
          <p:cNvSpPr>
            <a:spLocks noChangeArrowheads="1"/>
          </p:cNvSpPr>
          <p:nvPr/>
        </p:nvSpPr>
        <p:spPr bwMode="auto">
          <a:xfrm>
            <a:off x="381000" y="769938"/>
            <a:ext cx="396240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lgn="just" eaLnBrk="1" hangingPunct="1">
              <a:spcBef>
                <a:spcPct val="0"/>
              </a:spcBef>
              <a:spcAft>
                <a:spcPts val="600"/>
              </a:spcAft>
              <a:buClrTx/>
            </a:pPr>
            <a:r>
              <a:rPr lang="en-US" altLang="ar-JO" sz="1600" b="1" dirty="0">
                <a:latin typeface="Times New Roman" panose="02020603050405020304" pitchFamily="18" charset="0"/>
                <a:cs typeface="Times New Roman" panose="02020603050405020304" pitchFamily="18" charset="0"/>
              </a:rPr>
              <a:t>If no bias were used, the device would initially be completely off, resulting in a Q-point at A. Since it is necessary to bias a device so that it can respond to the entire range of an input signal, point A would not be suitable.</a:t>
            </a:r>
          </a:p>
          <a:p>
            <a:pPr algn="just" eaLnBrk="1" hangingPunct="1">
              <a:spcBef>
                <a:spcPct val="0"/>
              </a:spcBef>
              <a:spcAft>
                <a:spcPts val="600"/>
              </a:spcAft>
              <a:buClrTx/>
            </a:pPr>
            <a:r>
              <a:rPr lang="en-US" altLang="ar-JO" sz="1600" b="1" dirty="0">
                <a:latin typeface="Times New Roman" panose="02020603050405020304" pitchFamily="18" charset="0"/>
                <a:cs typeface="Times New Roman" panose="02020603050405020304" pitchFamily="18" charset="0"/>
              </a:rPr>
              <a:t>For point B, if a signal is applied to the</a:t>
            </a:r>
          </a:p>
          <a:p>
            <a:pPr algn="just" eaLnBrk="1" hangingPunct="1">
              <a:spcBef>
                <a:spcPct val="0"/>
              </a:spcBef>
              <a:spcAft>
                <a:spcPts val="600"/>
              </a:spcAft>
              <a:buClrTx/>
              <a:buFontTx/>
              <a:buNone/>
            </a:pPr>
            <a:r>
              <a:rPr lang="en-US" altLang="ar-JO" sz="1600" b="1" dirty="0">
                <a:latin typeface="Times New Roman" panose="02020603050405020304" pitchFamily="18" charset="0"/>
                <a:cs typeface="Times New Roman" panose="02020603050405020304" pitchFamily="18" charset="0"/>
              </a:rPr>
              <a:t>circuit, the device will vary in current and voltage from operating point, but not enough to drive the device into cutoff or saturation.</a:t>
            </a:r>
          </a:p>
          <a:p>
            <a:pPr algn="just" eaLnBrk="1" hangingPunct="1">
              <a:spcBef>
                <a:spcPct val="0"/>
              </a:spcBef>
              <a:spcAft>
                <a:spcPts val="600"/>
              </a:spcAft>
              <a:buClrTx/>
            </a:pPr>
            <a:r>
              <a:rPr lang="en-US" altLang="ar-JO" sz="1600" b="1" dirty="0">
                <a:latin typeface="Times New Roman" panose="02020603050405020304" pitchFamily="18" charset="0"/>
                <a:cs typeface="Times New Roman" panose="02020603050405020304" pitchFamily="18" charset="0"/>
              </a:rPr>
              <a:t>Point C would allow some positive and negative variation of the output signal, but the peak-to-peak value would be limited by the proximity of V</a:t>
            </a:r>
            <a:r>
              <a:rPr lang="en-US" altLang="ar-JO" sz="1600" b="1" baseline="-25000" dirty="0">
                <a:latin typeface="Times New Roman" panose="02020603050405020304" pitchFamily="18" charset="0"/>
                <a:cs typeface="Times New Roman" panose="02020603050405020304" pitchFamily="18" charset="0"/>
              </a:rPr>
              <a:t>CE</a:t>
            </a:r>
            <a:r>
              <a:rPr lang="en-US" altLang="ar-JO" sz="1600" b="1" dirty="0">
                <a:latin typeface="Times New Roman" panose="02020603050405020304" pitchFamily="18" charset="0"/>
                <a:cs typeface="Times New Roman" panose="02020603050405020304" pitchFamily="18" charset="0"/>
              </a:rPr>
              <a:t>=0</a:t>
            </a:r>
          </a:p>
          <a:p>
            <a:pPr algn="just" eaLnBrk="1" hangingPunct="1">
              <a:spcBef>
                <a:spcPct val="0"/>
              </a:spcBef>
              <a:spcAft>
                <a:spcPts val="600"/>
              </a:spcAft>
              <a:buClrTx/>
            </a:pPr>
            <a:r>
              <a:rPr lang="en-US" altLang="ar-JO" sz="1600" b="1" dirty="0">
                <a:latin typeface="Times New Roman" panose="02020603050405020304" pitchFamily="18" charset="0"/>
                <a:cs typeface="Times New Roman" panose="02020603050405020304" pitchFamily="18" charset="0"/>
              </a:rPr>
              <a:t>Point D sets the device operating point near the maximum voltage and power level. The output voltage swing in the positive direction is thus limited if the maximum voltage is not to be exceeded.</a:t>
            </a:r>
            <a:endParaRPr lang="ar-JO" altLang="ar-JO" sz="1600" b="1" dirty="0">
              <a:latin typeface="Times New Roman" panose="02020603050405020304" pitchFamily="18" charset="0"/>
              <a:cs typeface="Times New Roman" panose="02020603050405020304" pitchFamily="18" charset="0"/>
            </a:endParaRPr>
          </a:p>
        </p:txBody>
      </p:sp>
      <p:sp>
        <p:nvSpPr>
          <p:cNvPr id="7172" name="مستطيل 3">
            <a:extLst>
              <a:ext uri="{FF2B5EF4-FFF2-40B4-BE49-F238E27FC236}">
                <a16:creationId xmlns:a16="http://schemas.microsoft.com/office/drawing/2014/main" id="{F2D76AA8-71B3-489D-80EE-F8FFB7E7E43A}"/>
              </a:ext>
            </a:extLst>
          </p:cNvPr>
          <p:cNvSpPr>
            <a:spLocks noChangeArrowheads="1"/>
          </p:cNvSpPr>
          <p:nvPr/>
        </p:nvSpPr>
        <p:spPr bwMode="auto">
          <a:xfrm>
            <a:off x="4343400" y="5164137"/>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lgn="just" eaLnBrk="1" hangingPunct="1">
              <a:spcBef>
                <a:spcPct val="0"/>
              </a:spcBef>
              <a:buClrTx/>
              <a:buFontTx/>
              <a:buNone/>
            </a:pPr>
            <a:r>
              <a:rPr lang="en-US" altLang="ar-JO" sz="1800" b="1" i="1" dirty="0">
                <a:solidFill>
                  <a:srgbClr val="C00000"/>
                </a:solidFill>
                <a:latin typeface="Times New Roman" panose="02020603050405020304" pitchFamily="18" charset="0"/>
                <a:cs typeface="Times New Roman" panose="02020603050405020304" pitchFamily="18" charset="0"/>
              </a:rPr>
              <a:t>Point B therefore seems the best operating point in terms of linear gain and largest possible voltage and current swing.</a:t>
            </a:r>
            <a:endParaRPr lang="ar-JO" altLang="ar-JO" sz="1800" b="1" i="1" dirty="0">
              <a:solidFill>
                <a:srgbClr val="C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F047822-F819-4AEE-BE8D-536C6E9FEF5F}"/>
              </a:ext>
            </a:extLst>
          </p:cNvPr>
          <p:cNvPicPr>
            <a:picLocks noChangeAspect="1"/>
          </p:cNvPicPr>
          <p:nvPr/>
        </p:nvPicPr>
        <p:blipFill>
          <a:blip r:embed="rId2">
            <a:lum bright="-20000" contrast="40000"/>
          </a:blip>
          <a:stretch>
            <a:fillRect/>
          </a:stretch>
        </p:blipFill>
        <p:spPr>
          <a:xfrm>
            <a:off x="4343400" y="1024467"/>
            <a:ext cx="4191000" cy="4011789"/>
          </a:xfrm>
          <a:prstGeom prst="rect">
            <a:avLst/>
          </a:prstGeom>
        </p:spPr>
      </p:pic>
      <p:sp>
        <p:nvSpPr>
          <p:cNvPr id="6" name="Text Box 9">
            <a:extLst>
              <a:ext uri="{FF2B5EF4-FFF2-40B4-BE49-F238E27FC236}">
                <a16:creationId xmlns:a16="http://schemas.microsoft.com/office/drawing/2014/main" id="{924FC255-B968-4EFA-8893-A780EA4A849A}"/>
              </a:ext>
            </a:extLst>
          </p:cNvPr>
          <p:cNvSpPr txBox="1">
            <a:spLocks noChangeArrowheads="1"/>
          </p:cNvSpPr>
          <p:nvPr/>
        </p:nvSpPr>
        <p:spPr bwMode="auto">
          <a:xfrm>
            <a:off x="369711" y="13141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Operating Point</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5">
            <a:extLst>
              <a:ext uri="{FF2B5EF4-FFF2-40B4-BE49-F238E27FC236}">
                <a16:creationId xmlns:a16="http://schemas.microsoft.com/office/drawing/2014/main" id="{45A06B36-9247-4C43-8221-5854ECEDEE33}"/>
              </a:ext>
            </a:extLst>
          </p:cNvPr>
          <p:cNvSpPr txBox="1">
            <a:spLocks noChangeArrowheads="1"/>
          </p:cNvSpPr>
          <p:nvPr/>
        </p:nvSpPr>
        <p:spPr bwMode="auto">
          <a:xfrm>
            <a:off x="457200" y="320675"/>
            <a:ext cx="8534400" cy="646331"/>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Switching Circuit Calculations</a:t>
            </a:r>
            <a:r>
              <a:rPr lang="en-US" sz="3600" dirty="0">
                <a:solidFill>
                  <a:srgbClr val="FFC000"/>
                </a:solidFill>
                <a:latin typeface="Times New Roman" panose="02020603050405020304" pitchFamily="18" charset="0"/>
                <a:cs typeface="Times New Roman" panose="02020603050405020304" pitchFamily="18" charset="0"/>
              </a:rPr>
              <a:t> </a:t>
            </a:r>
            <a:endParaRPr lang="en-US" sz="3600" b="1" dirty="0">
              <a:solidFill>
                <a:srgbClr val="FFC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aphicFrame>
        <p:nvGraphicFramePr>
          <p:cNvPr id="41987" name="Object 14">
            <a:extLst>
              <a:ext uri="{FF2B5EF4-FFF2-40B4-BE49-F238E27FC236}">
                <a16:creationId xmlns:a16="http://schemas.microsoft.com/office/drawing/2014/main" id="{88A8E325-421F-4EEA-8CFE-5A88844D3311}"/>
              </a:ext>
            </a:extLst>
          </p:cNvPr>
          <p:cNvGraphicFramePr>
            <a:graphicFrameLocks noChangeAspect="1"/>
          </p:cNvGraphicFramePr>
          <p:nvPr/>
        </p:nvGraphicFramePr>
        <p:xfrm>
          <a:off x="1676400" y="1600200"/>
          <a:ext cx="1143000" cy="569913"/>
        </p:xfrm>
        <a:graphic>
          <a:graphicData uri="http://schemas.openxmlformats.org/presentationml/2006/ole">
            <mc:AlternateContent xmlns:mc="http://schemas.openxmlformats.org/markup-compatibility/2006">
              <mc:Choice xmlns:v="urn:schemas-microsoft-com:vml" Requires="v">
                <p:oleObj name="Equation" r:id="rId3" imgW="888614" imgH="444307" progId="Equation.3">
                  <p:embed/>
                </p:oleObj>
              </mc:Choice>
              <mc:Fallback>
                <p:oleObj name="Equation" r:id="rId3" imgW="888614" imgH="444307" progId="Equation.3">
                  <p:embed/>
                  <p:pic>
                    <p:nvPicPr>
                      <p:cNvPr id="41987" name="Object 14">
                        <a:extLst>
                          <a:ext uri="{FF2B5EF4-FFF2-40B4-BE49-F238E27FC236}">
                            <a16:creationId xmlns:a16="http://schemas.microsoft.com/office/drawing/2014/main" id="{88A8E325-421F-4EEA-8CFE-5A88844D3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00200"/>
                        <a:ext cx="11430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8" name="Object 15">
            <a:extLst>
              <a:ext uri="{FF2B5EF4-FFF2-40B4-BE49-F238E27FC236}">
                <a16:creationId xmlns:a16="http://schemas.microsoft.com/office/drawing/2014/main" id="{3284A3C7-B64A-43D3-B37B-BE7F8A33C1A2}"/>
              </a:ext>
            </a:extLst>
          </p:cNvPr>
          <p:cNvGraphicFramePr>
            <a:graphicFrameLocks noChangeAspect="1"/>
          </p:cNvGraphicFramePr>
          <p:nvPr/>
        </p:nvGraphicFramePr>
        <p:xfrm>
          <a:off x="1752600" y="2946400"/>
          <a:ext cx="1074738" cy="558800"/>
        </p:xfrm>
        <a:graphic>
          <a:graphicData uri="http://schemas.openxmlformats.org/presentationml/2006/ole">
            <mc:AlternateContent xmlns:mc="http://schemas.openxmlformats.org/markup-compatibility/2006">
              <mc:Choice xmlns:v="urn:schemas-microsoft-com:vml" Requires="v">
                <p:oleObj name="Equation" r:id="rId5" imgW="748975" imgH="444307" progId="Equation.3">
                  <p:embed/>
                </p:oleObj>
              </mc:Choice>
              <mc:Fallback>
                <p:oleObj name="Equation" r:id="rId5" imgW="748975" imgH="444307" progId="Equation.3">
                  <p:embed/>
                  <p:pic>
                    <p:nvPicPr>
                      <p:cNvPr id="41988" name="Object 15">
                        <a:extLst>
                          <a:ext uri="{FF2B5EF4-FFF2-40B4-BE49-F238E27FC236}">
                            <a16:creationId xmlns:a16="http://schemas.microsoft.com/office/drawing/2014/main" id="{3284A3C7-B64A-43D3-B37B-BE7F8A33C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946400"/>
                        <a:ext cx="1074738"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9" name="Object 16">
            <a:extLst>
              <a:ext uri="{FF2B5EF4-FFF2-40B4-BE49-F238E27FC236}">
                <a16:creationId xmlns:a16="http://schemas.microsoft.com/office/drawing/2014/main" id="{AC1AC2E7-5BD0-4812-B4AD-1D081238C207}"/>
              </a:ext>
            </a:extLst>
          </p:cNvPr>
          <p:cNvGraphicFramePr>
            <a:graphicFrameLocks noChangeAspect="1"/>
          </p:cNvGraphicFramePr>
          <p:nvPr/>
        </p:nvGraphicFramePr>
        <p:xfrm>
          <a:off x="1979613" y="4724400"/>
          <a:ext cx="1220787" cy="539750"/>
        </p:xfrm>
        <a:graphic>
          <a:graphicData uri="http://schemas.openxmlformats.org/presentationml/2006/ole">
            <mc:AlternateContent xmlns:mc="http://schemas.openxmlformats.org/markup-compatibility/2006">
              <mc:Choice xmlns:v="urn:schemas-microsoft-com:vml" Requires="v">
                <p:oleObj name="Equation" r:id="rId7" imgW="1002865" imgH="444307" progId="Equation.3">
                  <p:embed/>
                </p:oleObj>
              </mc:Choice>
              <mc:Fallback>
                <p:oleObj name="Equation" r:id="rId7" imgW="1002865" imgH="444307" progId="Equation.3">
                  <p:embed/>
                  <p:pic>
                    <p:nvPicPr>
                      <p:cNvPr id="41989" name="Object 16">
                        <a:extLst>
                          <a:ext uri="{FF2B5EF4-FFF2-40B4-BE49-F238E27FC236}">
                            <a16:creationId xmlns:a16="http://schemas.microsoft.com/office/drawing/2014/main" id="{AC1AC2E7-5BD0-4812-B4AD-1D081238C2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724400"/>
                        <a:ext cx="1220787"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0" name="Object 17">
            <a:extLst>
              <a:ext uri="{FF2B5EF4-FFF2-40B4-BE49-F238E27FC236}">
                <a16:creationId xmlns:a16="http://schemas.microsoft.com/office/drawing/2014/main" id="{5BEC431D-490D-4E59-833C-3D8E005D87B7}"/>
              </a:ext>
            </a:extLst>
          </p:cNvPr>
          <p:cNvGraphicFramePr>
            <a:graphicFrameLocks noChangeAspect="1"/>
          </p:cNvGraphicFramePr>
          <p:nvPr/>
        </p:nvGraphicFramePr>
        <p:xfrm>
          <a:off x="1989138" y="5410200"/>
          <a:ext cx="1439862" cy="588963"/>
        </p:xfrm>
        <a:graphic>
          <a:graphicData uri="http://schemas.openxmlformats.org/presentationml/2006/ole">
            <mc:AlternateContent xmlns:mc="http://schemas.openxmlformats.org/markup-compatibility/2006">
              <mc:Choice xmlns:v="urn:schemas-microsoft-com:vml" Requires="v">
                <p:oleObj name="Equation" r:id="rId9" imgW="1079032" imgH="444307" progId="Equation.3">
                  <p:embed/>
                </p:oleObj>
              </mc:Choice>
              <mc:Fallback>
                <p:oleObj name="Equation" r:id="rId9" imgW="1079032" imgH="444307" progId="Equation.3">
                  <p:embed/>
                  <p:pic>
                    <p:nvPicPr>
                      <p:cNvPr id="41990" name="Object 17">
                        <a:extLst>
                          <a:ext uri="{FF2B5EF4-FFF2-40B4-BE49-F238E27FC236}">
                            <a16:creationId xmlns:a16="http://schemas.microsoft.com/office/drawing/2014/main" id="{5BEC431D-490D-4E59-833C-3D8E005D87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9138" y="5410200"/>
                        <a:ext cx="1439862"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75" name="Text Box 27">
            <a:extLst>
              <a:ext uri="{FF2B5EF4-FFF2-40B4-BE49-F238E27FC236}">
                <a16:creationId xmlns:a16="http://schemas.microsoft.com/office/drawing/2014/main" id="{3194C729-FF46-4A81-97C2-4E0F7DCFD550}"/>
              </a:ext>
            </a:extLst>
          </p:cNvPr>
          <p:cNvSpPr txBox="1">
            <a:spLocks noChangeArrowheads="1"/>
          </p:cNvSpPr>
          <p:nvPr/>
        </p:nvSpPr>
        <p:spPr bwMode="auto">
          <a:xfrm>
            <a:off x="533400" y="1143000"/>
            <a:ext cx="2667000" cy="396875"/>
          </a:xfrm>
          <a:prstGeom prst="rect">
            <a:avLst/>
          </a:prstGeom>
          <a:noFill/>
          <a:ln w="9525">
            <a:noFill/>
            <a:miter lim="800000"/>
            <a:headEnd/>
            <a:tailEnd/>
          </a:ln>
          <a:effectLst/>
        </p:spPr>
        <p:txBody>
          <a:bodyPr>
            <a:spAutoFit/>
          </a:bodyPr>
          <a:lstStyle/>
          <a:p>
            <a:pPr>
              <a:spcBef>
                <a:spcPct val="50000"/>
              </a:spcBef>
              <a:defRPr/>
            </a:pPr>
            <a:r>
              <a:rPr lang="en-US" sz="2000" b="1" dirty="0">
                <a:solidFill>
                  <a:schemeClr val="accent2"/>
                </a:solidFill>
                <a:latin typeface="Times New Roman" pitchFamily="18" charset="0"/>
                <a:cs typeface="+mn-cs"/>
              </a:rPr>
              <a:t>Saturation current:</a:t>
            </a:r>
          </a:p>
        </p:txBody>
      </p:sp>
      <p:sp>
        <p:nvSpPr>
          <p:cNvPr id="27676" name="Text Box 28">
            <a:extLst>
              <a:ext uri="{FF2B5EF4-FFF2-40B4-BE49-F238E27FC236}">
                <a16:creationId xmlns:a16="http://schemas.microsoft.com/office/drawing/2014/main" id="{3FB3188D-23E1-44D1-9EF3-F5C580B8E1BF}"/>
              </a:ext>
            </a:extLst>
          </p:cNvPr>
          <p:cNvSpPr txBox="1">
            <a:spLocks noChangeArrowheads="1"/>
          </p:cNvSpPr>
          <p:nvPr/>
        </p:nvSpPr>
        <p:spPr bwMode="auto">
          <a:xfrm>
            <a:off x="457200" y="2362200"/>
            <a:ext cx="2590800" cy="396875"/>
          </a:xfrm>
          <a:prstGeom prst="rect">
            <a:avLst/>
          </a:prstGeom>
          <a:noFill/>
          <a:ln w="9525">
            <a:noFill/>
            <a:miter lim="800000"/>
            <a:headEnd/>
            <a:tailEnd/>
          </a:ln>
          <a:effectLst/>
        </p:spPr>
        <p:txBody>
          <a:bodyPr>
            <a:spAutoFit/>
          </a:bodyPr>
          <a:lstStyle/>
          <a:p>
            <a:pPr>
              <a:spcBef>
                <a:spcPct val="50000"/>
              </a:spcBef>
              <a:defRPr/>
            </a:pPr>
            <a:r>
              <a:rPr lang="en-US" sz="2000" b="1">
                <a:solidFill>
                  <a:schemeClr val="accent2"/>
                </a:solidFill>
                <a:latin typeface="Times New Roman" pitchFamily="18" charset="0"/>
                <a:cs typeface="+mn-cs"/>
              </a:rPr>
              <a:t>To ensure saturation:</a:t>
            </a:r>
          </a:p>
        </p:txBody>
      </p:sp>
      <p:sp>
        <p:nvSpPr>
          <p:cNvPr id="27677" name="Text Box 29">
            <a:extLst>
              <a:ext uri="{FF2B5EF4-FFF2-40B4-BE49-F238E27FC236}">
                <a16:creationId xmlns:a16="http://schemas.microsoft.com/office/drawing/2014/main" id="{31CC435F-60BE-4AB8-B978-F1307A444D62}"/>
              </a:ext>
            </a:extLst>
          </p:cNvPr>
          <p:cNvSpPr txBox="1">
            <a:spLocks noChangeArrowheads="1"/>
          </p:cNvSpPr>
          <p:nvPr/>
        </p:nvSpPr>
        <p:spPr bwMode="auto">
          <a:xfrm>
            <a:off x="457200" y="3733800"/>
            <a:ext cx="3352800" cy="701675"/>
          </a:xfrm>
          <a:prstGeom prst="rect">
            <a:avLst/>
          </a:prstGeom>
          <a:noFill/>
          <a:ln w="9525">
            <a:noFill/>
            <a:miter lim="800000"/>
            <a:headEnd/>
            <a:tailEnd/>
          </a:ln>
          <a:effectLst/>
        </p:spPr>
        <p:txBody>
          <a:bodyPr>
            <a:spAutoFit/>
          </a:bodyPr>
          <a:lstStyle/>
          <a:p>
            <a:pPr>
              <a:spcBef>
                <a:spcPct val="50000"/>
              </a:spcBef>
              <a:defRPr/>
            </a:pPr>
            <a:r>
              <a:rPr lang="en-US" sz="2000" b="1" dirty="0">
                <a:solidFill>
                  <a:schemeClr val="accent2"/>
                </a:solidFill>
                <a:latin typeface="Times New Roman" pitchFamily="18" charset="0"/>
                <a:cs typeface="+mn-cs"/>
              </a:rPr>
              <a:t>Emitter-collector resistance at saturation and cutoff:</a:t>
            </a:r>
          </a:p>
        </p:txBody>
      </p:sp>
      <p:pic>
        <p:nvPicPr>
          <p:cNvPr id="3" name="Picture 2">
            <a:extLst>
              <a:ext uri="{FF2B5EF4-FFF2-40B4-BE49-F238E27FC236}">
                <a16:creationId xmlns:a16="http://schemas.microsoft.com/office/drawing/2014/main" id="{085BC5FD-599B-4FF1-9923-0EE3A38E1D22}"/>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3426880" y="1487662"/>
            <a:ext cx="5401740" cy="3541538"/>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5">
            <a:extLst>
              <a:ext uri="{FF2B5EF4-FFF2-40B4-BE49-F238E27FC236}">
                <a16:creationId xmlns:a16="http://schemas.microsoft.com/office/drawing/2014/main" id="{45A06B36-9247-4C43-8221-5854ECEDEE33}"/>
              </a:ext>
            </a:extLst>
          </p:cNvPr>
          <p:cNvSpPr txBox="1">
            <a:spLocks noChangeArrowheads="1"/>
          </p:cNvSpPr>
          <p:nvPr/>
        </p:nvSpPr>
        <p:spPr bwMode="auto">
          <a:xfrm>
            <a:off x="457200" y="320675"/>
            <a:ext cx="8534400" cy="646331"/>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Switching Circuit Calculations</a:t>
            </a:r>
            <a:r>
              <a:rPr lang="en-US" sz="3600" dirty="0">
                <a:solidFill>
                  <a:srgbClr val="FFC000"/>
                </a:solidFill>
                <a:latin typeface="Times New Roman" panose="02020603050405020304" pitchFamily="18" charset="0"/>
                <a:cs typeface="Times New Roman" panose="02020603050405020304" pitchFamily="18" charset="0"/>
              </a:rPr>
              <a:t> </a:t>
            </a:r>
            <a:endParaRPr lang="en-US" sz="3600" b="1" dirty="0">
              <a:solidFill>
                <a:srgbClr val="FFC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7675" name="Text Box 27">
            <a:extLst>
              <a:ext uri="{FF2B5EF4-FFF2-40B4-BE49-F238E27FC236}">
                <a16:creationId xmlns:a16="http://schemas.microsoft.com/office/drawing/2014/main" id="{3194C729-FF46-4A81-97C2-4E0F7DCFD550}"/>
              </a:ext>
            </a:extLst>
          </p:cNvPr>
          <p:cNvSpPr txBox="1">
            <a:spLocks noChangeArrowheads="1"/>
          </p:cNvSpPr>
          <p:nvPr/>
        </p:nvSpPr>
        <p:spPr bwMode="auto">
          <a:xfrm>
            <a:off x="533400" y="1143000"/>
            <a:ext cx="7848600" cy="707886"/>
          </a:xfrm>
          <a:prstGeom prst="rect">
            <a:avLst/>
          </a:prstGeom>
          <a:noFill/>
          <a:ln w="9525">
            <a:noFill/>
            <a:miter lim="800000"/>
            <a:headEnd/>
            <a:tailEnd/>
          </a:ln>
          <a:effectLst/>
        </p:spPr>
        <p:txBody>
          <a:bodyPr wrap="square">
            <a:spAutoFit/>
          </a:bodyPr>
          <a:lstStyle/>
          <a:p>
            <a:pPr marL="342900" indent="-342900">
              <a:spcBef>
                <a:spcPct val="50000"/>
              </a:spcBef>
              <a:buFont typeface="Arial" panose="020B0604020202020204" pitchFamily="34" charset="0"/>
              <a:buChar char="•"/>
              <a:defRPr/>
            </a:pPr>
            <a:r>
              <a:rPr lang="en-US" sz="2000" dirty="0"/>
              <a:t>Determine R</a:t>
            </a:r>
            <a:r>
              <a:rPr lang="en-US" sz="2000" baseline="-25000" dirty="0"/>
              <a:t>B</a:t>
            </a:r>
            <a:r>
              <a:rPr lang="en-US" sz="2000" dirty="0"/>
              <a:t> and R</a:t>
            </a:r>
            <a:r>
              <a:rPr lang="en-US" sz="2000" baseline="-25000" dirty="0"/>
              <a:t>C</a:t>
            </a:r>
            <a:r>
              <a:rPr lang="en-US" sz="2000" dirty="0"/>
              <a:t> for the transistor inverter of the following figure if </a:t>
            </a:r>
            <a:r>
              <a:rPr lang="en-US" sz="2000" dirty="0" err="1"/>
              <a:t>I</a:t>
            </a:r>
            <a:r>
              <a:rPr lang="en-US" sz="2000" baseline="-25000" dirty="0" err="1"/>
              <a:t>Csat</a:t>
            </a:r>
            <a:r>
              <a:rPr lang="en-US" sz="2000" dirty="0"/>
              <a:t> = 10 mA. </a:t>
            </a:r>
            <a:endParaRPr lang="en-US" sz="2000" b="1" dirty="0">
              <a:solidFill>
                <a:schemeClr val="accent2"/>
              </a:solidFill>
              <a:latin typeface="Times New Roman" pitchFamily="18" charset="0"/>
              <a:cs typeface="+mn-cs"/>
            </a:endParaRPr>
          </a:p>
        </p:txBody>
      </p:sp>
      <p:pic>
        <p:nvPicPr>
          <p:cNvPr id="4" name="Picture 3">
            <a:extLst>
              <a:ext uri="{FF2B5EF4-FFF2-40B4-BE49-F238E27FC236}">
                <a16:creationId xmlns:a16="http://schemas.microsoft.com/office/drawing/2014/main" id="{12AE581E-C8CF-49E1-B839-B947C6A0227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981200" y="1752600"/>
            <a:ext cx="6010275" cy="1990725"/>
          </a:xfrm>
          <a:prstGeom prst="rect">
            <a:avLst/>
          </a:prstGeom>
        </p:spPr>
      </p:pic>
      <p:pic>
        <p:nvPicPr>
          <p:cNvPr id="6" name="Picture 5">
            <a:extLst>
              <a:ext uri="{FF2B5EF4-FFF2-40B4-BE49-F238E27FC236}">
                <a16:creationId xmlns:a16="http://schemas.microsoft.com/office/drawing/2014/main" id="{189182CC-6008-45E8-87E2-A2F2051043C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743785" y="3843160"/>
            <a:ext cx="3963682" cy="2214740"/>
          </a:xfrm>
          <a:prstGeom prst="rect">
            <a:avLst/>
          </a:prstGeom>
        </p:spPr>
      </p:pic>
      <p:pic>
        <p:nvPicPr>
          <p:cNvPr id="8" name="Picture 7">
            <a:extLst>
              <a:ext uri="{FF2B5EF4-FFF2-40B4-BE49-F238E27FC236}">
                <a16:creationId xmlns:a16="http://schemas.microsoft.com/office/drawing/2014/main" id="{0D727F61-0DF7-4BEF-A877-C25078B5109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560711" y="3682196"/>
            <a:ext cx="4247444" cy="2536668"/>
          </a:xfrm>
          <a:prstGeom prst="rect">
            <a:avLst/>
          </a:prstGeom>
        </p:spPr>
      </p:pic>
      <p:cxnSp>
        <p:nvCxnSpPr>
          <p:cNvPr id="10" name="Straight Connector 9">
            <a:extLst>
              <a:ext uri="{FF2B5EF4-FFF2-40B4-BE49-F238E27FC236}">
                <a16:creationId xmlns:a16="http://schemas.microsoft.com/office/drawing/2014/main" id="{615BE485-D3A8-4F27-878F-3524942D8D62}"/>
              </a:ext>
            </a:extLst>
          </p:cNvPr>
          <p:cNvCxnSpPr/>
          <p:nvPr/>
        </p:nvCxnSpPr>
        <p:spPr>
          <a:xfrm>
            <a:off x="4343400" y="3743325"/>
            <a:ext cx="217311" cy="265747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38528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Text Box 5">
            <a:extLst>
              <a:ext uri="{FF2B5EF4-FFF2-40B4-BE49-F238E27FC236}">
                <a16:creationId xmlns:a16="http://schemas.microsoft.com/office/drawing/2014/main" id="{12838874-1080-4DFE-B0E2-FED232A0EE08}"/>
              </a:ext>
            </a:extLst>
          </p:cNvPr>
          <p:cNvSpPr txBox="1">
            <a:spLocks noChangeArrowheads="1"/>
          </p:cNvSpPr>
          <p:nvPr/>
        </p:nvSpPr>
        <p:spPr bwMode="auto">
          <a:xfrm>
            <a:off x="45720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effectLst>
                  <a:outerShdw blurRad="38100" dist="38100" dir="2700000" algn="tl">
                    <a:srgbClr val="C0C0C0"/>
                  </a:outerShdw>
                </a:effectLst>
                <a:latin typeface="Times New Roman" pitchFamily="18" charset="0"/>
                <a:cs typeface="+mn-cs"/>
              </a:rPr>
              <a:t>Switching Time</a:t>
            </a:r>
          </a:p>
        </p:txBody>
      </p:sp>
      <p:grpSp>
        <p:nvGrpSpPr>
          <p:cNvPr id="43011" name="Group 12">
            <a:extLst>
              <a:ext uri="{FF2B5EF4-FFF2-40B4-BE49-F238E27FC236}">
                <a16:creationId xmlns:a16="http://schemas.microsoft.com/office/drawing/2014/main" id="{69D775C0-6505-4B94-9D3D-6A4845732788}"/>
              </a:ext>
            </a:extLst>
          </p:cNvPr>
          <p:cNvGrpSpPr>
            <a:grpSpLocks/>
          </p:cNvGrpSpPr>
          <p:nvPr/>
        </p:nvGrpSpPr>
        <p:grpSpPr bwMode="auto">
          <a:xfrm>
            <a:off x="4038600" y="1752600"/>
            <a:ext cx="3810000" cy="3352800"/>
            <a:chOff x="2400" y="1104"/>
            <a:chExt cx="2400" cy="2112"/>
          </a:xfrm>
        </p:grpSpPr>
        <p:sp>
          <p:nvSpPr>
            <p:cNvPr id="30731" name="Rectangle 11">
              <a:extLst>
                <a:ext uri="{FF2B5EF4-FFF2-40B4-BE49-F238E27FC236}">
                  <a16:creationId xmlns:a16="http://schemas.microsoft.com/office/drawing/2014/main" id="{DC9FBDE2-B164-4295-BA1C-C6412AA4B3B6}"/>
                </a:ext>
              </a:extLst>
            </p:cNvPr>
            <p:cNvSpPr>
              <a:spLocks noChangeArrowheads="1"/>
            </p:cNvSpPr>
            <p:nvPr/>
          </p:nvSpPr>
          <p:spPr bwMode="auto">
            <a:xfrm>
              <a:off x="2400" y="1104"/>
              <a:ext cx="2400" cy="2112"/>
            </a:xfrm>
            <a:prstGeom prst="rect">
              <a:avLst/>
            </a:prstGeom>
            <a:solidFill>
              <a:schemeClr val="bg1"/>
            </a:solidFill>
            <a:ln w="9525">
              <a:noFill/>
              <a:miter lim="800000"/>
              <a:headEnd/>
              <a:tailEnd/>
            </a:ln>
            <a:effectLst>
              <a:outerShdw dist="107763" dir="2700000" algn="ctr" rotWithShape="0">
                <a:schemeClr val="bg2">
                  <a:alpha val="50000"/>
                </a:schemeClr>
              </a:outerShdw>
            </a:effectLst>
          </p:spPr>
          <p:txBody>
            <a:bodyPr wrap="none" anchor="ctr"/>
            <a:lstStyle/>
            <a:p>
              <a:pPr eaLnBrk="0" hangingPunct="0">
                <a:defRPr/>
              </a:pPr>
              <a:endParaRPr lang="en-GB">
                <a:latin typeface="Arial" charset="0"/>
                <a:cs typeface="+mn-cs"/>
              </a:endParaRPr>
            </a:p>
          </p:txBody>
        </p:sp>
        <p:graphicFrame>
          <p:nvGraphicFramePr>
            <p:cNvPr id="43016" name="Object 10">
              <a:extLst>
                <a:ext uri="{FF2B5EF4-FFF2-40B4-BE49-F238E27FC236}">
                  <a16:creationId xmlns:a16="http://schemas.microsoft.com/office/drawing/2014/main" id="{93FFA084-1BAE-4B83-85F6-06272CC229AE}"/>
                </a:ext>
              </a:extLst>
            </p:cNvPr>
            <p:cNvGraphicFramePr>
              <a:graphicFrameLocks noChangeAspect="1"/>
            </p:cNvGraphicFramePr>
            <p:nvPr/>
          </p:nvGraphicFramePr>
          <p:xfrm>
            <a:off x="2496" y="1152"/>
            <a:ext cx="2238" cy="2010"/>
          </p:xfrm>
          <a:graphic>
            <a:graphicData uri="http://schemas.openxmlformats.org/presentationml/2006/ole">
              <mc:AlternateContent xmlns:mc="http://schemas.openxmlformats.org/markup-compatibility/2006">
                <mc:Choice xmlns:v="urn:schemas-microsoft-com:vml" Requires="v">
                  <p:oleObj name="iGrafx Image Object" r:id="rId3" imgW="3552825" imgH="3190875" progId="">
                    <p:embed/>
                  </p:oleObj>
                </mc:Choice>
                <mc:Fallback>
                  <p:oleObj name="iGrafx Image Object" r:id="rId3" imgW="3552825" imgH="3190875" progId="">
                    <p:embed/>
                    <p:pic>
                      <p:nvPicPr>
                        <p:cNvPr id="43016" name="Object 10">
                          <a:extLst>
                            <a:ext uri="{FF2B5EF4-FFF2-40B4-BE49-F238E27FC236}">
                              <a16:creationId xmlns:a16="http://schemas.microsoft.com/office/drawing/2014/main" id="{93FFA084-1BAE-4B83-85F6-06272CC22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1152"/>
                          <a:ext cx="2238" cy="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0733" name="Rectangle 13">
            <a:extLst>
              <a:ext uri="{FF2B5EF4-FFF2-40B4-BE49-F238E27FC236}">
                <a16:creationId xmlns:a16="http://schemas.microsoft.com/office/drawing/2014/main" id="{8B220F19-BF27-49EB-B355-B2DF91374DA7}"/>
              </a:ext>
            </a:extLst>
          </p:cNvPr>
          <p:cNvSpPr>
            <a:spLocks noChangeArrowheads="1"/>
          </p:cNvSpPr>
          <p:nvPr/>
        </p:nvSpPr>
        <p:spPr bwMode="auto">
          <a:xfrm>
            <a:off x="533400" y="2209800"/>
            <a:ext cx="3505200" cy="396875"/>
          </a:xfrm>
          <a:prstGeom prst="rect">
            <a:avLst/>
          </a:prstGeom>
          <a:noFill/>
          <a:ln w="9525">
            <a:noFill/>
            <a:miter lim="800000"/>
            <a:headEnd/>
            <a:tailEnd/>
          </a:ln>
          <a:effectLst/>
        </p:spPr>
        <p:txBody>
          <a:bodyPr>
            <a:spAutoFit/>
          </a:bodyPr>
          <a:lstStyle/>
          <a:p>
            <a:pPr eaLnBrk="0" hangingPunct="0">
              <a:defRPr/>
            </a:pPr>
            <a:r>
              <a:rPr lang="en-US" altLang="en-US" sz="2000" b="1">
                <a:solidFill>
                  <a:schemeClr val="accent2"/>
                </a:solidFill>
                <a:effectLst>
                  <a:outerShdw blurRad="38100" dist="38100" dir="2700000" algn="tl">
                    <a:srgbClr val="C0C0C0"/>
                  </a:outerShdw>
                </a:effectLst>
                <a:latin typeface="Times New Roman" pitchFamily="18" charset="0"/>
                <a:cs typeface="+mn-cs"/>
              </a:rPr>
              <a:t>Transistor switching times:</a:t>
            </a:r>
          </a:p>
        </p:txBody>
      </p:sp>
      <p:graphicFrame>
        <p:nvGraphicFramePr>
          <p:cNvPr id="43013" name="Object 14">
            <a:extLst>
              <a:ext uri="{FF2B5EF4-FFF2-40B4-BE49-F238E27FC236}">
                <a16:creationId xmlns:a16="http://schemas.microsoft.com/office/drawing/2014/main" id="{C4E4A847-7A80-4C76-9528-6A4847604840}"/>
              </a:ext>
            </a:extLst>
          </p:cNvPr>
          <p:cNvGraphicFramePr>
            <a:graphicFrameLocks noChangeAspect="1"/>
          </p:cNvGraphicFramePr>
          <p:nvPr/>
        </p:nvGraphicFramePr>
        <p:xfrm>
          <a:off x="1524000" y="2894013"/>
          <a:ext cx="1447800" cy="382587"/>
        </p:xfrm>
        <a:graphic>
          <a:graphicData uri="http://schemas.openxmlformats.org/presentationml/2006/ole">
            <mc:AlternateContent xmlns:mc="http://schemas.openxmlformats.org/markup-compatibility/2006">
              <mc:Choice xmlns:v="urn:schemas-microsoft-com:vml" Requires="v">
                <p:oleObj name="Equation" r:id="rId5" imgW="863225" imgH="228501" progId="Equation.3">
                  <p:embed/>
                </p:oleObj>
              </mc:Choice>
              <mc:Fallback>
                <p:oleObj name="Equation" r:id="rId5" imgW="863225" imgH="228501" progId="Equation.3">
                  <p:embed/>
                  <p:pic>
                    <p:nvPicPr>
                      <p:cNvPr id="43013" name="Object 14">
                        <a:extLst>
                          <a:ext uri="{FF2B5EF4-FFF2-40B4-BE49-F238E27FC236}">
                            <a16:creationId xmlns:a16="http://schemas.microsoft.com/office/drawing/2014/main" id="{C4E4A847-7A80-4C76-9528-6A4847604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894013"/>
                        <a:ext cx="14478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Object 15">
            <a:extLst>
              <a:ext uri="{FF2B5EF4-FFF2-40B4-BE49-F238E27FC236}">
                <a16:creationId xmlns:a16="http://schemas.microsoft.com/office/drawing/2014/main" id="{21EB1ACC-0174-40EA-92DF-E273D5F74277}"/>
              </a:ext>
            </a:extLst>
          </p:cNvPr>
          <p:cNvGraphicFramePr>
            <a:graphicFrameLocks noChangeAspect="1"/>
          </p:cNvGraphicFramePr>
          <p:nvPr/>
        </p:nvGraphicFramePr>
        <p:xfrm>
          <a:off x="1524000" y="3429000"/>
          <a:ext cx="1447800" cy="381000"/>
        </p:xfrm>
        <a:graphic>
          <a:graphicData uri="http://schemas.openxmlformats.org/presentationml/2006/ole">
            <mc:AlternateContent xmlns:mc="http://schemas.openxmlformats.org/markup-compatibility/2006">
              <mc:Choice xmlns:v="urn:schemas-microsoft-com:vml" Requires="v">
                <p:oleObj name="Equation" r:id="rId7" imgW="863225" imgH="228501" progId="Equation.3">
                  <p:embed/>
                </p:oleObj>
              </mc:Choice>
              <mc:Fallback>
                <p:oleObj name="Equation" r:id="rId7" imgW="863225" imgH="228501" progId="Equation.3">
                  <p:embed/>
                  <p:pic>
                    <p:nvPicPr>
                      <p:cNvPr id="43014" name="Object 15">
                        <a:extLst>
                          <a:ext uri="{FF2B5EF4-FFF2-40B4-BE49-F238E27FC236}">
                            <a16:creationId xmlns:a16="http://schemas.microsoft.com/office/drawing/2014/main" id="{21EB1ACC-0174-40EA-92DF-E273D5F742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429000"/>
                        <a:ext cx="144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 Box 5">
            <a:extLst>
              <a:ext uri="{FF2B5EF4-FFF2-40B4-BE49-F238E27FC236}">
                <a16:creationId xmlns:a16="http://schemas.microsoft.com/office/drawing/2014/main" id="{FB0487EA-C52D-4194-9FEB-4DCE7367FBC0}"/>
              </a:ext>
            </a:extLst>
          </p:cNvPr>
          <p:cNvSpPr txBox="1">
            <a:spLocks noChangeArrowheads="1"/>
          </p:cNvSpPr>
          <p:nvPr/>
        </p:nvSpPr>
        <p:spPr bwMode="auto">
          <a:xfrm>
            <a:off x="45720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effectLst>
                  <a:outerShdw blurRad="38100" dist="38100" dir="2700000" algn="tl">
                    <a:srgbClr val="C0C0C0"/>
                  </a:outerShdw>
                </a:effectLst>
                <a:latin typeface="Times New Roman" pitchFamily="18" charset="0"/>
                <a:cs typeface="+mn-cs"/>
              </a:rPr>
              <a:t>PNP Transistors</a:t>
            </a:r>
            <a:r>
              <a:rPr lang="en-US" sz="3600" dirty="0">
                <a:solidFill>
                  <a:srgbClr val="FFC000"/>
                </a:solidFill>
                <a:latin typeface="Arial" charset="0"/>
                <a:cs typeface="+mn-cs"/>
              </a:rPr>
              <a:t> </a:t>
            </a:r>
            <a:endParaRPr lang="en-US" sz="3600" b="1" dirty="0">
              <a:solidFill>
                <a:srgbClr val="FFC000"/>
              </a:solidFill>
              <a:effectLst>
                <a:outerShdw blurRad="38100" dist="38100" dir="2700000" algn="tl">
                  <a:srgbClr val="C0C0C0"/>
                </a:outerShdw>
              </a:effectLst>
              <a:latin typeface="Arial" charset="0"/>
              <a:cs typeface="+mn-cs"/>
            </a:endParaRPr>
          </a:p>
        </p:txBody>
      </p:sp>
      <p:sp>
        <p:nvSpPr>
          <p:cNvPr id="44035" name="Rectangle 13">
            <a:extLst>
              <a:ext uri="{FF2B5EF4-FFF2-40B4-BE49-F238E27FC236}">
                <a16:creationId xmlns:a16="http://schemas.microsoft.com/office/drawing/2014/main" id="{0DD7DDA4-A36F-4AE6-98E4-8E2CC845237C}"/>
              </a:ext>
            </a:extLst>
          </p:cNvPr>
          <p:cNvSpPr>
            <a:spLocks noChangeArrowheads="1"/>
          </p:cNvSpPr>
          <p:nvPr/>
        </p:nvSpPr>
        <p:spPr bwMode="auto">
          <a:xfrm>
            <a:off x="1295400" y="1828800"/>
            <a:ext cx="6705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Char char="•"/>
              <a:defRPr sz="3200">
                <a:solidFill>
                  <a:schemeClr val="tx1"/>
                </a:solidFill>
                <a:latin typeface="Times" panose="02020603050405020304" pitchFamily="18" charset="0"/>
                <a:ea typeface="MS PGothic" panose="020B0600070205080204" pitchFamily="34" charset="-128"/>
              </a:defRPr>
            </a:lvl1pPr>
            <a:lvl2pPr marL="742950" indent="-285750" eaLnBrk="0" hangingPunct="0">
              <a:spcBef>
                <a:spcPct val="20000"/>
              </a:spcBef>
              <a:buClr>
                <a:schemeClr val="accent2"/>
              </a:buClr>
              <a:buChar char="–"/>
              <a:defRPr sz="2800">
                <a:solidFill>
                  <a:schemeClr val="tx1"/>
                </a:solidFill>
                <a:latin typeface="Times" panose="02020603050405020304" pitchFamily="18" charset="0"/>
                <a:ea typeface="MS PGothic" panose="020B0600070205080204" pitchFamily="34" charset="-128"/>
              </a:defRPr>
            </a:lvl2pPr>
            <a:lvl3pPr marL="1143000" indent="-228600" eaLnBrk="0" hangingPunct="0">
              <a:spcBef>
                <a:spcPct val="20000"/>
              </a:spcBef>
              <a:buClr>
                <a:schemeClr val="accent2"/>
              </a:buClr>
              <a:buChar char="•"/>
              <a:defRPr sz="2400">
                <a:solidFill>
                  <a:schemeClr val="tx1"/>
                </a:solidFill>
                <a:latin typeface="Times" panose="02020603050405020304" pitchFamily="18" charset="0"/>
                <a:ea typeface="MS PGothic" panose="020B0600070205080204" pitchFamily="34" charset="-128"/>
              </a:defRPr>
            </a:lvl3pPr>
            <a:lvl4pPr marL="16002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4pPr>
            <a:lvl5pPr marL="2057400" indent="-228600" eaLnBrk="0" hangingPunct="0">
              <a:spcBef>
                <a:spcPct val="20000"/>
              </a:spcBef>
              <a:buClr>
                <a:schemeClr val="accent2"/>
              </a:buClr>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ClrTx/>
              <a:buFontTx/>
              <a:buNone/>
            </a:pPr>
            <a:r>
              <a:rPr lang="en-US" altLang="en-US" sz="2000" b="1">
                <a:solidFill>
                  <a:schemeClr val="accent2"/>
                </a:solidFill>
                <a:latin typeface="Times New Roman" panose="02020603050405020304" pitchFamily="18" charset="0"/>
              </a:rPr>
              <a:t>The analysis for </a:t>
            </a:r>
            <a:r>
              <a:rPr lang="en-US" altLang="en-US" sz="2000" b="1" i="1">
                <a:solidFill>
                  <a:schemeClr val="accent2"/>
                </a:solidFill>
                <a:latin typeface="Times New Roman" panose="02020603050405020304" pitchFamily="18" charset="0"/>
              </a:rPr>
              <a:t>pnp</a:t>
            </a:r>
            <a:r>
              <a:rPr lang="en-US" altLang="en-US" sz="2000" b="1">
                <a:solidFill>
                  <a:schemeClr val="accent2"/>
                </a:solidFill>
                <a:latin typeface="Times New Roman" panose="02020603050405020304" pitchFamily="18" charset="0"/>
              </a:rPr>
              <a:t> transistor biasing circuits is the same as that for </a:t>
            </a:r>
            <a:r>
              <a:rPr lang="en-US" altLang="en-US" sz="2000" b="1" i="1">
                <a:solidFill>
                  <a:schemeClr val="accent2"/>
                </a:solidFill>
                <a:latin typeface="Times New Roman" panose="02020603050405020304" pitchFamily="18" charset="0"/>
              </a:rPr>
              <a:t>npn</a:t>
            </a:r>
            <a:r>
              <a:rPr lang="en-US" altLang="en-US" sz="2000" b="1">
                <a:solidFill>
                  <a:schemeClr val="accent2"/>
                </a:solidFill>
                <a:latin typeface="Times New Roman" panose="02020603050405020304" pitchFamily="18" charset="0"/>
              </a:rPr>
              <a:t> transistor circuits. The only difference is that the currents are flowing in the opposite direction</a:t>
            </a:r>
            <a:r>
              <a:rPr lang="en-US" altLang="en-US" sz="2000" b="1">
                <a:solidFill>
                  <a:schemeClr val="accent2"/>
                </a:solidFill>
                <a:latin typeface="Arial" panose="020B0604020202020204" pitchFamily="34"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Text Box 9">
            <a:extLst>
              <a:ext uri="{FF2B5EF4-FFF2-40B4-BE49-F238E27FC236}">
                <a16:creationId xmlns:a16="http://schemas.microsoft.com/office/drawing/2014/main" id="{E488A699-8A2A-49E0-8620-E82A4F24AA51}"/>
              </a:ext>
            </a:extLst>
          </p:cNvPr>
          <p:cNvSpPr txBox="1">
            <a:spLocks noChangeArrowheads="1"/>
          </p:cNvSpPr>
          <p:nvPr/>
        </p:nvSpPr>
        <p:spPr bwMode="auto">
          <a:xfrm>
            <a:off x="246944" y="5715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The Three States of Operation</a:t>
            </a:r>
          </a:p>
        </p:txBody>
      </p:sp>
      <p:sp>
        <p:nvSpPr>
          <p:cNvPr id="5130" name="Text Box 10">
            <a:extLst>
              <a:ext uri="{FF2B5EF4-FFF2-40B4-BE49-F238E27FC236}">
                <a16:creationId xmlns:a16="http://schemas.microsoft.com/office/drawing/2014/main" id="{D3279EA0-E6A4-4108-B16A-5B6A315B810D}"/>
              </a:ext>
            </a:extLst>
          </p:cNvPr>
          <p:cNvSpPr txBox="1">
            <a:spLocks noChangeArrowheads="1"/>
          </p:cNvSpPr>
          <p:nvPr/>
        </p:nvSpPr>
        <p:spPr bwMode="auto">
          <a:xfrm>
            <a:off x="571500" y="1536174"/>
            <a:ext cx="7467600" cy="3785652"/>
          </a:xfrm>
          <a:prstGeom prst="rect">
            <a:avLst/>
          </a:prstGeom>
          <a:noFill/>
          <a:ln w="9525">
            <a:noFill/>
            <a:miter lim="800000"/>
            <a:headEnd/>
            <a:tailEnd/>
          </a:ln>
          <a:effectLst/>
        </p:spPr>
        <p:txBody>
          <a:bodyPr wrap="square">
            <a:spAutoFit/>
          </a:bodyPr>
          <a:lstStyle/>
          <a:p>
            <a:pPr lvl="2" eaLnBrk="0" hangingPunct="0">
              <a:buFontTx/>
              <a:buChar char="•"/>
              <a:defRPr/>
            </a:pPr>
            <a:r>
              <a:rPr lang="en-US" altLang="en-US" sz="2400" dirty="0">
                <a:latin typeface="Times New Roman" panose="02020603050405020304" pitchFamily="18" charset="0"/>
                <a:cs typeface="Times New Roman" panose="02020603050405020304" pitchFamily="18" charset="0"/>
              </a:rPr>
              <a:t> </a:t>
            </a:r>
            <a:r>
              <a:rPr lang="en-US" altLang="en-US"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Active or Linear Region Operation</a:t>
            </a:r>
          </a:p>
          <a:p>
            <a:pPr lvl="2" eaLnBrk="0" hangingPunct="0">
              <a:defRPr/>
            </a:pPr>
            <a:r>
              <a:rPr lang="en-US" altLang="en-US" sz="2400" dirty="0">
                <a:latin typeface="Times New Roman" panose="02020603050405020304" pitchFamily="18" charset="0"/>
                <a:cs typeface="Times New Roman" panose="02020603050405020304" pitchFamily="18" charset="0"/>
              </a:rPr>
              <a:t>	Base–Emitter junction is forward biased</a:t>
            </a:r>
          </a:p>
          <a:p>
            <a:pPr lvl="4" eaLnBrk="0" hangingPunct="0">
              <a:defRPr/>
            </a:pPr>
            <a:r>
              <a:rPr lang="en-US" altLang="en-US" sz="2400" dirty="0">
                <a:latin typeface="Times New Roman" panose="02020603050405020304" pitchFamily="18" charset="0"/>
                <a:cs typeface="Times New Roman" panose="02020603050405020304" pitchFamily="18" charset="0"/>
              </a:rPr>
              <a:t>Base–Collector junction is reverse biased</a:t>
            </a:r>
          </a:p>
          <a:p>
            <a:pPr eaLnBrk="0" hangingPunct="0">
              <a:defRPr/>
            </a:pPr>
            <a:endParaRPr lang="en-US" altLang="en-US" sz="2400" dirty="0">
              <a:latin typeface="Times New Roman" panose="02020603050405020304" pitchFamily="18" charset="0"/>
              <a:cs typeface="Times New Roman" panose="02020603050405020304" pitchFamily="18" charset="0"/>
            </a:endParaRPr>
          </a:p>
          <a:p>
            <a:pPr lvl="2" eaLnBrk="0" hangingPunct="0">
              <a:buFontTx/>
              <a:buChar char="•"/>
              <a:defRPr/>
            </a:pPr>
            <a:r>
              <a:rPr lang="en-US" altLang="en-US" sz="2400" dirty="0">
                <a:latin typeface="Times New Roman" panose="02020603050405020304" pitchFamily="18" charset="0"/>
                <a:cs typeface="Times New Roman" panose="02020603050405020304" pitchFamily="18" charset="0"/>
              </a:rPr>
              <a:t> </a:t>
            </a:r>
            <a:r>
              <a:rPr lang="en-US" altLang="en-US"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Cutoff Region Operation</a:t>
            </a:r>
          </a:p>
          <a:p>
            <a:pPr lvl="2" eaLnBrk="0" hangingPunct="0">
              <a:defRPr/>
            </a:pPr>
            <a:r>
              <a:rPr lang="en-US" altLang="en-US" sz="2400" dirty="0">
                <a:latin typeface="Times New Roman" panose="02020603050405020304" pitchFamily="18" charset="0"/>
                <a:cs typeface="Times New Roman" panose="02020603050405020304" pitchFamily="18" charset="0"/>
              </a:rPr>
              <a:t>	Base–Emitter junction is reverse biased</a:t>
            </a:r>
          </a:p>
          <a:p>
            <a:pPr eaLnBrk="0" hangingPunct="0">
              <a:defRPr/>
            </a:pPr>
            <a:endParaRPr lang="en-US" altLang="en-US" sz="2400" dirty="0">
              <a:latin typeface="Times New Roman" panose="02020603050405020304" pitchFamily="18" charset="0"/>
              <a:cs typeface="Times New Roman" panose="02020603050405020304" pitchFamily="18" charset="0"/>
            </a:endParaRPr>
          </a:p>
          <a:p>
            <a:pPr lvl="2" eaLnBrk="0" hangingPunct="0">
              <a:buFontTx/>
              <a:buChar char="•"/>
              <a:defRPr/>
            </a:pPr>
            <a:r>
              <a:rPr lang="en-US" altLang="en-US"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Saturation Region Operation</a:t>
            </a:r>
          </a:p>
          <a:p>
            <a:pPr lvl="2" eaLnBrk="0" hangingPunct="0">
              <a:defRPr/>
            </a:pPr>
            <a:r>
              <a:rPr lang="en-US" altLang="en-US" sz="2400" dirty="0">
                <a:latin typeface="Times New Roman" panose="02020603050405020304" pitchFamily="18" charset="0"/>
                <a:cs typeface="Times New Roman" panose="02020603050405020304" pitchFamily="18" charset="0"/>
              </a:rPr>
              <a:t>	Base–Emitter junction is forward biased</a:t>
            </a:r>
          </a:p>
          <a:p>
            <a:pPr lvl="2" eaLnBrk="0" hangingPunct="0">
              <a:defRPr/>
            </a:pPr>
            <a:r>
              <a:rPr lang="en-US" altLang="en-US" sz="2400" dirty="0">
                <a:latin typeface="Times New Roman" panose="02020603050405020304" pitchFamily="18" charset="0"/>
                <a:cs typeface="Times New Roman" panose="02020603050405020304" pitchFamily="18" charset="0"/>
              </a:rPr>
              <a:t>	Base–Collector junction is forward biased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3" name="Text Box 9">
            <a:extLst>
              <a:ext uri="{FF2B5EF4-FFF2-40B4-BE49-F238E27FC236}">
                <a16:creationId xmlns:a16="http://schemas.microsoft.com/office/drawing/2014/main" id="{CE79FC17-1D6F-4872-9775-7874DBE26818}"/>
              </a:ext>
            </a:extLst>
          </p:cNvPr>
          <p:cNvSpPr txBox="1">
            <a:spLocks noChangeArrowheads="1"/>
          </p:cNvSpPr>
          <p:nvPr/>
        </p:nvSpPr>
        <p:spPr bwMode="auto">
          <a:xfrm>
            <a:off x="95250" y="457200"/>
            <a:ext cx="8534400" cy="641350"/>
          </a:xfrm>
          <a:prstGeom prst="rect">
            <a:avLst/>
          </a:prstGeom>
          <a:noFill/>
          <a:ln w="9525">
            <a:noFill/>
            <a:miter lim="800000"/>
            <a:headEnd/>
            <a:tailEnd/>
          </a:ln>
          <a:effectLst/>
        </p:spPr>
        <p:txBody>
          <a:bodyPr>
            <a:spAutoFit/>
          </a:bodyPr>
          <a:lstStyle/>
          <a:p>
            <a:pPr algn="ctr">
              <a:spcBef>
                <a:spcPct val="50000"/>
              </a:spcBef>
              <a:defRPr/>
            </a:pPr>
            <a:r>
              <a:rPr lang="en-US" sz="3600" b="1" dirty="0">
                <a:solidFill>
                  <a:srgbClr val="FFC000"/>
                </a:solidFill>
                <a:latin typeface="Times New Roman" pitchFamily="18" charset="0"/>
                <a:cs typeface="+mn-cs"/>
              </a:rPr>
              <a:t>DC Biasing Circuits</a:t>
            </a:r>
          </a:p>
        </p:txBody>
      </p:sp>
      <p:sp>
        <p:nvSpPr>
          <p:cNvPr id="9219" name="Rectangle 23">
            <a:extLst>
              <a:ext uri="{FF2B5EF4-FFF2-40B4-BE49-F238E27FC236}">
                <a16:creationId xmlns:a16="http://schemas.microsoft.com/office/drawing/2014/main" id="{C0A4DCFB-327D-41C9-9946-4E05E2EA4085}"/>
              </a:ext>
            </a:extLst>
          </p:cNvPr>
          <p:cNvSpPr>
            <a:spLocks noGrp="1" noChangeArrowheads="1"/>
          </p:cNvSpPr>
          <p:nvPr>
            <p:ph type="body" idx="1"/>
          </p:nvPr>
        </p:nvSpPr>
        <p:spPr>
          <a:xfrm>
            <a:off x="1905000" y="1524000"/>
            <a:ext cx="5118100" cy="3151188"/>
          </a:xfrm>
        </p:spPr>
        <p:txBody>
          <a:bodyPr/>
          <a:lstStyle/>
          <a:p>
            <a:pPr eaLnBrk="1" hangingPunct="1"/>
            <a:r>
              <a:rPr lang="en-US" altLang="en-US" sz="2400" b="1" dirty="0">
                <a:latin typeface="Times New Roman" panose="02020603050405020304" pitchFamily="18" charset="0"/>
                <a:cs typeface="Times New Roman" panose="02020603050405020304" pitchFamily="18" charset="0"/>
              </a:rPr>
              <a:t>Fixed-bias circuit or Base-bias</a:t>
            </a:r>
          </a:p>
          <a:p>
            <a:pPr eaLnBrk="1" hangingPunct="1"/>
            <a:r>
              <a:rPr lang="en-US" altLang="en-US" sz="2400" b="1" dirty="0">
                <a:latin typeface="Times New Roman" panose="02020603050405020304" pitchFamily="18" charset="0"/>
                <a:cs typeface="Times New Roman" panose="02020603050405020304" pitchFamily="18" charset="0"/>
              </a:rPr>
              <a:t>Emitter-stabilized bias circuit</a:t>
            </a:r>
          </a:p>
          <a:p>
            <a:pPr eaLnBrk="1" hangingPunct="1"/>
            <a:r>
              <a:rPr lang="en-US" altLang="en-US" sz="2400" b="1" dirty="0">
                <a:latin typeface="Times New Roman" panose="02020603050405020304" pitchFamily="18" charset="0"/>
                <a:cs typeface="Times New Roman" panose="02020603050405020304" pitchFamily="18" charset="0"/>
              </a:rPr>
              <a:t>Voltage divider bias circuit</a:t>
            </a:r>
          </a:p>
          <a:p>
            <a:pPr eaLnBrk="1" hangingPunct="1"/>
            <a:r>
              <a:rPr lang="en-US" altLang="en-US" sz="2400" b="1" dirty="0">
                <a:latin typeface="Times New Roman" panose="02020603050405020304" pitchFamily="18" charset="0"/>
                <a:cs typeface="Times New Roman" panose="02020603050405020304" pitchFamily="18" charset="0"/>
              </a:rPr>
              <a:t>DC bias with voltage feedback</a:t>
            </a:r>
            <a:endParaRPr lang="en-US" altLang="ar-JO" sz="2400" b="1"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03A488C0-F959-4820-8AF7-E37E5FB54E7A}"/>
              </a:ext>
            </a:extLst>
          </p:cNvPr>
          <p:cNvSpPr>
            <a:spLocks noGrp="1" noChangeArrowheads="1"/>
          </p:cNvSpPr>
          <p:nvPr>
            <p:ph type="title"/>
          </p:nvPr>
        </p:nvSpPr>
        <p:spPr>
          <a:xfrm>
            <a:off x="457200" y="274638"/>
            <a:ext cx="8229600" cy="677862"/>
          </a:xfrm>
        </p:spPr>
        <p:txBody>
          <a:bodyPr/>
          <a:lstStyle/>
          <a:p>
            <a:r>
              <a:rPr lang="en-US" altLang="en-US" sz="3200" dirty="0">
                <a:solidFill>
                  <a:srgbClr val="FFC000"/>
                </a:solidFill>
              </a:rPr>
              <a:t>Fixed Biasing Circuit</a:t>
            </a:r>
          </a:p>
        </p:txBody>
      </p:sp>
      <p:sp>
        <p:nvSpPr>
          <p:cNvPr id="244739" name="Rectangle 3">
            <a:extLst>
              <a:ext uri="{FF2B5EF4-FFF2-40B4-BE49-F238E27FC236}">
                <a16:creationId xmlns:a16="http://schemas.microsoft.com/office/drawing/2014/main" id="{1BD49BB2-BA58-4471-8B4A-2B370D10212F}"/>
              </a:ext>
            </a:extLst>
          </p:cNvPr>
          <p:cNvSpPr>
            <a:spLocks noGrp="1" noChangeArrowheads="1"/>
          </p:cNvSpPr>
          <p:nvPr>
            <p:ph type="body" idx="1"/>
          </p:nvPr>
        </p:nvSpPr>
        <p:spPr>
          <a:xfrm>
            <a:off x="1009650" y="1166018"/>
            <a:ext cx="7124700" cy="4525963"/>
          </a:xfrm>
        </p:spPr>
        <p:txBody>
          <a:bodyPr>
            <a:normAutofit/>
          </a:bodyPr>
          <a:lstStyle/>
          <a:p>
            <a:pPr>
              <a:spcBef>
                <a:spcPts val="1200"/>
              </a:spcBef>
              <a:buFontTx/>
              <a:buNone/>
            </a:pPr>
            <a:r>
              <a:rPr lang="en-US" altLang="en-US" dirty="0">
                <a:latin typeface="Times New Roman" panose="02020603050405020304" pitchFamily="18" charset="0"/>
                <a:cs typeface="Times New Roman" panose="02020603050405020304" pitchFamily="18" charset="0"/>
              </a:rPr>
              <a:t>For Fixed Bias Configuration:</a:t>
            </a:r>
          </a:p>
          <a:p>
            <a:pPr>
              <a:spcBef>
                <a:spcPts val="1200"/>
              </a:spcBef>
            </a:pPr>
            <a:r>
              <a:rPr lang="en-US" altLang="en-US" dirty="0">
                <a:latin typeface="Times New Roman" panose="02020603050405020304" pitchFamily="18" charset="0"/>
                <a:cs typeface="Times New Roman" panose="02020603050405020304" pitchFamily="18" charset="0"/>
              </a:rPr>
              <a:t>Draw Equivalent Input circuit</a:t>
            </a:r>
          </a:p>
          <a:p>
            <a:pPr>
              <a:spcBef>
                <a:spcPts val="1200"/>
              </a:spcBef>
            </a:pPr>
            <a:r>
              <a:rPr lang="en-US" altLang="en-US" dirty="0">
                <a:latin typeface="Times New Roman" panose="02020603050405020304" pitchFamily="18" charset="0"/>
                <a:cs typeface="Times New Roman" panose="02020603050405020304" pitchFamily="18" charset="0"/>
              </a:rPr>
              <a:t>Draw</a:t>
            </a:r>
            <a:r>
              <a:rPr lang="en-US" altLang="ii-CN"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Equivalent Output circuit</a:t>
            </a:r>
          </a:p>
          <a:p>
            <a:pPr>
              <a:spcBef>
                <a:spcPts val="1200"/>
              </a:spcBef>
            </a:pPr>
            <a:r>
              <a:rPr lang="en-US" altLang="en-US" dirty="0">
                <a:latin typeface="Times New Roman" panose="02020603050405020304" pitchFamily="18" charset="0"/>
                <a:cs typeface="Times New Roman" panose="02020603050405020304" pitchFamily="18" charset="0"/>
              </a:rPr>
              <a:t>Write necessary KVL and KCL Equations</a:t>
            </a:r>
          </a:p>
          <a:p>
            <a:pPr>
              <a:spcBef>
                <a:spcPts val="1200"/>
              </a:spcBef>
            </a:pPr>
            <a:r>
              <a:rPr lang="en-US" altLang="en-US" dirty="0">
                <a:latin typeface="Times New Roman" panose="02020603050405020304" pitchFamily="18" charset="0"/>
                <a:cs typeface="Times New Roman" panose="02020603050405020304" pitchFamily="18" charset="0"/>
              </a:rPr>
              <a:t>Determine the Quiescent Operating Point</a:t>
            </a:r>
          </a:p>
          <a:p>
            <a:pPr lvl="1">
              <a:spcBef>
                <a:spcPts val="1200"/>
              </a:spcBef>
            </a:pPr>
            <a:r>
              <a:rPr lang="en-US" altLang="en-US" sz="2400" dirty="0">
                <a:latin typeface="Times New Roman" panose="02020603050405020304" pitchFamily="18" charset="0"/>
                <a:cs typeface="Times New Roman" panose="02020603050405020304" pitchFamily="18" charset="0"/>
              </a:rPr>
              <a:t>Graphical Solution using Load lines</a:t>
            </a:r>
          </a:p>
          <a:p>
            <a:pPr lvl="1">
              <a:spcBef>
                <a:spcPts val="1200"/>
              </a:spcBef>
            </a:pPr>
            <a:r>
              <a:rPr lang="en-US" altLang="en-US" sz="2400" dirty="0">
                <a:latin typeface="Times New Roman" panose="02020603050405020304" pitchFamily="18" charset="0"/>
                <a:cs typeface="Times New Roman" panose="02020603050405020304" pitchFamily="18" charset="0"/>
              </a:rPr>
              <a:t>Computational Analysis</a:t>
            </a:r>
          </a:p>
          <a:p>
            <a:pPr>
              <a:spcBef>
                <a:spcPts val="1200"/>
              </a:spcBef>
            </a:pPr>
            <a:r>
              <a:rPr lang="en-US" altLang="en-US" dirty="0">
                <a:latin typeface="Times New Roman" panose="02020603050405020304" pitchFamily="18" charset="0"/>
                <a:cs typeface="Times New Roman" panose="02020603050405020304" pitchFamily="18" charset="0"/>
              </a:rPr>
              <a:t>Design and test design using a computer simulation</a:t>
            </a:r>
          </a:p>
          <a:p>
            <a:pPr lvl="1">
              <a:spcBef>
                <a:spcPts val="1200"/>
              </a:spcBef>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 Pearson Template">
  <a:themeElements>
    <a:clrScheme name=" Pears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 Pearson 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1"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1"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 Pearson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Pearson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 Pearson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Pearson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Pearson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Pearson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Pearson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80713</TotalTime>
  <Words>3486</Words>
  <Application>Microsoft Office PowerPoint</Application>
  <PresentationFormat>On-screen Show (4:3)</PresentationFormat>
  <Paragraphs>459</Paragraphs>
  <Slides>63</Slides>
  <Notes>45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63</vt:i4>
      </vt:variant>
    </vt:vector>
  </HeadingPairs>
  <TitlesOfParts>
    <vt:vector size="76" baseType="lpstr">
      <vt:lpstr>Batang</vt:lpstr>
      <vt:lpstr>Arial</vt:lpstr>
      <vt:lpstr>Calibri</vt:lpstr>
      <vt:lpstr>Cambria Math</vt:lpstr>
      <vt:lpstr>Symbol</vt:lpstr>
      <vt:lpstr>Tahoma</vt:lpstr>
      <vt:lpstr>Times</vt:lpstr>
      <vt:lpstr>Times New Roman</vt:lpstr>
      <vt:lpstr>Wingdings</vt:lpstr>
      <vt:lpstr>Office Theme</vt:lpstr>
      <vt:lpstr> Pearson Template</vt:lpstr>
      <vt:lpstr>iGrafx Image Object</vt:lpstr>
      <vt:lpstr>Equation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Fixed Biasing Circuit</vt:lpstr>
      <vt:lpstr>PowerPoint Presentation</vt:lpstr>
      <vt:lpstr>PowerPoint Presentation</vt:lpstr>
      <vt:lpstr>PowerPoint Presentation</vt:lpstr>
      <vt:lpstr>PowerPoint Presentation</vt:lpstr>
      <vt:lpstr>Stabilization</vt:lpstr>
      <vt:lpstr>The Thermal Stability of Operating Point (S)</vt:lpstr>
      <vt:lpstr>The Thermal Stability of Operating Point (S)</vt:lpstr>
      <vt:lpstr>Stability Factor of Fixed Bias</vt:lpstr>
      <vt:lpstr>PowerPoint Presentation</vt:lpstr>
      <vt:lpstr>PowerPoint Presentation</vt:lpstr>
      <vt:lpstr>Determining ICsat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line Analysis for Emitter Stabilized Bias Circuit </vt:lpstr>
      <vt:lpstr>Load line Analysis for Emitter Stabilized Bias Circuit </vt:lpstr>
      <vt:lpstr>PowerPoint Presentation</vt:lpstr>
      <vt:lpstr>PowerPoint Presentation</vt:lpstr>
      <vt:lpstr>PowerPoint Presentation</vt:lpstr>
      <vt:lpstr>PowerPoint Presentation</vt:lpstr>
      <vt:lpstr>PowerPoint Presentation</vt:lpstr>
      <vt:lpstr>PowerPoint Presentation</vt:lpstr>
      <vt:lpstr>DC  load line with Voltage Divider 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EEE-315  Communication Engineering-I  Course Teacher Md.Sohel Rana  Lecturer,Dept. of EEE  Email:sohel.eee@diu.edu.bd  Phone:01736723130</dc:title>
  <dc:creator>hp</dc:creator>
  <cp:lastModifiedBy>Monir Morshed</cp:lastModifiedBy>
  <cp:revision>367</cp:revision>
  <cp:lastPrinted>2022-03-14T05:39:49Z</cp:lastPrinted>
  <dcterms:created xsi:type="dcterms:W3CDTF">2006-08-16T00:00:00Z</dcterms:created>
  <dcterms:modified xsi:type="dcterms:W3CDTF">2023-06-11T13:07:17Z</dcterms:modified>
</cp:coreProperties>
</file>